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6" r:id="rId1"/>
    <p:sldMasterId id="2147483758" r:id="rId2"/>
    <p:sldMasterId id="2147483765" r:id="rId3"/>
    <p:sldMasterId id="2147483772" r:id="rId4"/>
  </p:sldMasterIdLst>
  <p:notesMasterIdLst>
    <p:notesMasterId r:id="rId69"/>
  </p:notesMasterIdLst>
  <p:handoutMasterIdLst>
    <p:handoutMasterId r:id="rId70"/>
  </p:handoutMasterIdLst>
  <p:sldIdLst>
    <p:sldId id="1186" r:id="rId5"/>
    <p:sldId id="1396" r:id="rId6"/>
    <p:sldId id="1190" r:id="rId7"/>
    <p:sldId id="1400" r:id="rId8"/>
    <p:sldId id="1397" r:id="rId9"/>
    <p:sldId id="1401" r:id="rId10"/>
    <p:sldId id="1192" r:id="rId11"/>
    <p:sldId id="1403" r:id="rId12"/>
    <p:sldId id="1406" r:id="rId13"/>
    <p:sldId id="1409" r:id="rId14"/>
    <p:sldId id="1410" r:id="rId15"/>
    <p:sldId id="1411" r:id="rId16"/>
    <p:sldId id="1412" r:id="rId17"/>
    <p:sldId id="1413" r:id="rId18"/>
    <p:sldId id="1414" r:id="rId19"/>
    <p:sldId id="1418" r:id="rId20"/>
    <p:sldId id="1420" r:id="rId21"/>
    <p:sldId id="1416" r:id="rId22"/>
    <p:sldId id="1415" r:id="rId23"/>
    <p:sldId id="1425" r:id="rId24"/>
    <p:sldId id="1427" r:id="rId25"/>
    <p:sldId id="1200" r:id="rId26"/>
    <p:sldId id="1429" r:id="rId27"/>
    <p:sldId id="1202" r:id="rId28"/>
    <p:sldId id="1428" r:id="rId29"/>
    <p:sldId id="1207" r:id="rId30"/>
    <p:sldId id="1430" r:id="rId31"/>
    <p:sldId id="1212" r:id="rId32"/>
    <p:sldId id="1213" r:id="rId33"/>
    <p:sldId id="1431" r:id="rId34"/>
    <p:sldId id="1435" r:id="rId35"/>
    <p:sldId id="1434" r:id="rId36"/>
    <p:sldId id="1433" r:id="rId37"/>
    <p:sldId id="1438" r:id="rId38"/>
    <p:sldId id="1214" r:id="rId39"/>
    <p:sldId id="1215" r:id="rId40"/>
    <p:sldId id="1216" r:id="rId41"/>
    <p:sldId id="1276" r:id="rId42"/>
    <p:sldId id="1277" r:id="rId43"/>
    <p:sldId id="1219" r:id="rId44"/>
    <p:sldId id="1265" r:id="rId45"/>
    <p:sldId id="1279" r:id="rId46"/>
    <p:sldId id="1436" r:id="rId47"/>
    <p:sldId id="1421" r:id="rId48"/>
    <p:sldId id="1287" r:id="rId49"/>
    <p:sldId id="1442" r:id="rId50"/>
    <p:sldId id="1443" r:id="rId51"/>
    <p:sldId id="1444" r:id="rId52"/>
    <p:sldId id="1450" r:id="rId53"/>
    <p:sldId id="1446" r:id="rId54"/>
    <p:sldId id="1447" r:id="rId55"/>
    <p:sldId id="1448" r:id="rId56"/>
    <p:sldId id="1449" r:id="rId57"/>
    <p:sldId id="1445" r:id="rId58"/>
    <p:sldId id="1451" r:id="rId59"/>
    <p:sldId id="1454" r:id="rId60"/>
    <p:sldId id="1453" r:id="rId61"/>
    <p:sldId id="1455" r:id="rId62"/>
    <p:sldId id="1456" r:id="rId63"/>
    <p:sldId id="1457" r:id="rId64"/>
    <p:sldId id="1458" r:id="rId65"/>
    <p:sldId id="1282" r:id="rId66"/>
    <p:sldId id="1283" r:id="rId67"/>
    <p:sldId id="1284" r:id="rId6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5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ti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BA4"/>
    <a:srgbClr val="FE8400"/>
    <a:srgbClr val="000099"/>
    <a:srgbClr val="000000"/>
    <a:srgbClr val="0000CC"/>
    <a:srgbClr val="006600"/>
    <a:srgbClr val="3333FF"/>
    <a:srgbClr val="FFCCCC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73542" autoAdjust="0"/>
  </p:normalViewPr>
  <p:slideViewPr>
    <p:cSldViewPr snapToGrid="0">
      <p:cViewPr varScale="1">
        <p:scale>
          <a:sx n="50" d="100"/>
          <a:sy n="50" d="100"/>
        </p:scale>
        <p:origin x="-1626" y="-90"/>
      </p:cViewPr>
      <p:guideLst>
        <p:guide orient="horz" pos="4320"/>
        <p:guide/>
      </p:guideLst>
    </p:cSldViewPr>
  </p:slideViewPr>
  <p:outlineViewPr>
    <p:cViewPr>
      <p:scale>
        <a:sx n="33" d="100"/>
        <a:sy n="33" d="100"/>
      </p:scale>
      <p:origin x="0" y="9400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592" y="-96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0.xml"/><Relationship Id="rId3" Type="http://schemas.openxmlformats.org/officeDocument/2006/relationships/slide" Target="slides/slide22.xml"/><Relationship Id="rId7" Type="http://schemas.openxmlformats.org/officeDocument/2006/relationships/slide" Target="slides/slide33.xml"/><Relationship Id="rId2" Type="http://schemas.openxmlformats.org/officeDocument/2006/relationships/slide" Target="slides/slide21.xml"/><Relationship Id="rId1" Type="http://schemas.openxmlformats.org/officeDocument/2006/relationships/slide" Target="slides/slide20.xml"/><Relationship Id="rId6" Type="http://schemas.openxmlformats.org/officeDocument/2006/relationships/slide" Target="slides/slide32.xml"/><Relationship Id="rId5" Type="http://schemas.openxmlformats.org/officeDocument/2006/relationships/slide" Target="slides/slide29.xml"/><Relationship Id="rId4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-1585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defTabSz="794058" eaLnBrk="0" hangingPunct="0">
              <a:lnSpc>
                <a:spcPct val="90000"/>
              </a:lnSpc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8" y="-1585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794058" eaLnBrk="0" hangingPunct="0">
              <a:lnSpc>
                <a:spcPct val="90000"/>
              </a:lnSpc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639" y="9682163"/>
            <a:ext cx="3048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defTabSz="794058" eaLnBrk="0" hangingPunct="0">
              <a:lnSpc>
                <a:spcPct val="90000"/>
              </a:lnSpc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23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552" y="3787203"/>
            <a:ext cx="630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54" tIns="47929" rIns="95854" bIns="47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Hauptteiltext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Ebene10	</a:t>
            </a:r>
          </a:p>
        </p:txBody>
      </p:sp>
      <p:sp>
        <p:nvSpPr>
          <p:cNvPr id="5837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9525" y="338138"/>
            <a:ext cx="4503738" cy="3376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90" tIns="45744" rIns="91490" bIns="45744"/>
          <a:lstStyle/>
          <a:p>
            <a:r>
              <a:rPr lang="de-AT" dirty="0" smtClean="0"/>
              <a:t>0,9	</a:t>
            </a:r>
            <a:endParaRPr lang="de-AT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161115" y="9798051"/>
            <a:ext cx="777073" cy="23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54" tIns="47929" rIns="95854" bIns="47929">
            <a:spAutoFit/>
          </a:bodyPr>
          <a:lstStyle/>
          <a:p>
            <a:pPr algn="ctr" defTabSz="794058" eaLnBrk="0" hangingPunct="0">
              <a:lnSpc>
                <a:spcPct val="90000"/>
              </a:lnSpc>
              <a:defRPr/>
            </a:pPr>
            <a:r>
              <a:rPr lang="de-DE" sz="1000" i="0" dirty="0">
                <a:latin typeface="Arial" pitchFamily="34" charset="0"/>
              </a:rPr>
              <a:t>Seite </a:t>
            </a:r>
            <a:fld id="{B9AD7EDB-C346-4EEF-8FB8-72A43726579A}" type="slidenum">
              <a:rPr lang="de-DE" sz="1000" i="0">
                <a:latin typeface="Arial" pitchFamily="34" charset="0"/>
              </a:rPr>
              <a:pPr algn="ctr" defTabSz="794058" eaLnBrk="0" hangingPunct="0">
                <a:lnSpc>
                  <a:spcPct val="90000"/>
                </a:lnSpc>
                <a:defRPr/>
              </a:pPr>
              <a:t>‹Nr.›</a:t>
            </a:fld>
            <a:endParaRPr lang="de-DE" sz="1000" i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78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338138"/>
            <a:ext cx="4503738" cy="3376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525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24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1593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1593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159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338138"/>
            <a:ext cx="4503738" cy="3376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865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4135786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84167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1593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4524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338138"/>
            <a:ext cx="4503738" cy="3376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040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0447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52" y="3730052"/>
            <a:ext cx="6307200" cy="6400800"/>
          </a:xfrm>
          <a:noFill/>
          <a:ln/>
        </p:spPr>
        <p:txBody>
          <a:bodyPr lIns="91473" tIns="45737" rIns="91473" bIns="45737"/>
          <a:lstStyle/>
          <a:p>
            <a:pPr>
              <a:spcBef>
                <a:spcPts val="199"/>
              </a:spcBef>
            </a:pP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58368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>
              <a:spcBef>
                <a:spcPts val="300"/>
              </a:spcBef>
            </a:pP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571810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>
              <a:spcBef>
                <a:spcPts val="300"/>
              </a:spcBef>
            </a:pP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571810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3198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319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338138"/>
            <a:ext cx="4503738" cy="3376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3356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338138"/>
            <a:ext cx="4503738" cy="3376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7297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2880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3220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>
              <a:spcBef>
                <a:spcPts val="300"/>
              </a:spcBef>
            </a:pP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528535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2150" cy="3376612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9373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599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44838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1359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42563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pPr defTabSz="762417">
              <a:defRPr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9638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664423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8843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16957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2561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155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9116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90122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84942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48622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05771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338138"/>
            <a:ext cx="4502150" cy="33766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02" y="3787203"/>
            <a:ext cx="6307200" cy="6400800"/>
          </a:xfrm>
          <a:noFill/>
          <a:ln/>
        </p:spPr>
        <p:txBody>
          <a:bodyPr/>
          <a:lstStyle/>
          <a:p>
            <a:pPr defTabSz="762417" eaLnBrk="1" hangingPunct="1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566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338138"/>
            <a:ext cx="4503738" cy="3376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2417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47726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338138"/>
            <a:ext cx="4503738" cy="3376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19083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338138"/>
            <a:ext cx="4503738" cy="3376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091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338138"/>
            <a:ext cx="4503738" cy="3376612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73" tIns="45737" rIns="91473" bIns="45737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500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figuren.jpg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1738"/>
            <a:ext cx="44259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00563" y="5429250"/>
            <a:ext cx="46577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de-DE" sz="1100" b="1" dirty="0">
                <a:latin typeface="Arial" charset="0"/>
              </a:rPr>
              <a:t>Business </a:t>
            </a:r>
            <a:r>
              <a:rPr lang="de-DE" sz="1100" b="1" dirty="0" err="1">
                <a:latin typeface="Arial" charset="0"/>
              </a:rPr>
              <a:t>Informatics</a:t>
            </a:r>
            <a:r>
              <a:rPr lang="de-DE" sz="1100" b="1" dirty="0">
                <a:latin typeface="Arial" charset="0"/>
              </a:rPr>
              <a:t> Group</a:t>
            </a:r>
          </a:p>
          <a:p>
            <a:pPr>
              <a:spcBef>
                <a:spcPct val="25000"/>
              </a:spcBef>
              <a:defRPr/>
            </a:pPr>
            <a:r>
              <a:rPr lang="de-DE" sz="1100" dirty="0">
                <a:latin typeface="Arial" charset="0"/>
              </a:rPr>
              <a:t>Institute </a:t>
            </a:r>
            <a:r>
              <a:rPr lang="de-DE" sz="1100" dirty="0" err="1">
                <a:latin typeface="Arial" charset="0"/>
              </a:rPr>
              <a:t>of</a:t>
            </a:r>
            <a:r>
              <a:rPr lang="de-DE" sz="1100" dirty="0">
                <a:latin typeface="Arial" charset="0"/>
              </a:rPr>
              <a:t> Software Technology </a:t>
            </a:r>
            <a:r>
              <a:rPr lang="de-DE" sz="1100" dirty="0" err="1" smtClean="0">
                <a:latin typeface="Arial" charset="0"/>
              </a:rPr>
              <a:t>and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>
                <a:latin typeface="Arial" charset="0"/>
              </a:rPr>
              <a:t>Interactive Systems </a:t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Vienna University </a:t>
            </a:r>
            <a:r>
              <a:rPr lang="de-DE" sz="1100" dirty="0" err="1">
                <a:latin typeface="Arial" charset="0"/>
              </a:rPr>
              <a:t>of</a:t>
            </a:r>
            <a:r>
              <a:rPr lang="de-DE" sz="1100" dirty="0">
                <a:latin typeface="Arial" charset="0"/>
              </a:rPr>
              <a:t> Technology</a:t>
            </a:r>
          </a:p>
          <a:p>
            <a:pPr>
              <a:spcBef>
                <a:spcPct val="25000"/>
              </a:spcBef>
              <a:defRPr/>
            </a:pPr>
            <a:r>
              <a:rPr lang="de-DE" sz="1100" dirty="0">
                <a:latin typeface="Arial" charset="0"/>
              </a:rPr>
              <a:t>Favoritenstraße 9-11/188-3, 1040 Vienna, Austria</a:t>
            </a:r>
            <a:br>
              <a:rPr lang="de-DE" sz="1100" dirty="0">
                <a:latin typeface="Arial" charset="0"/>
              </a:rPr>
            </a:br>
            <a:r>
              <a:rPr lang="de-DE" sz="1100" dirty="0" err="1">
                <a:latin typeface="Arial" charset="0"/>
              </a:rPr>
              <a:t>phone</a:t>
            </a:r>
            <a:r>
              <a:rPr lang="de-DE" sz="1100" dirty="0">
                <a:latin typeface="Arial" charset="0"/>
              </a:rPr>
              <a:t>: +43 (1) 58801-18804 (</a:t>
            </a:r>
            <a:r>
              <a:rPr lang="de-DE" sz="1100" dirty="0" err="1">
                <a:latin typeface="Arial" charset="0"/>
              </a:rPr>
              <a:t>secretary</a:t>
            </a:r>
            <a:r>
              <a:rPr lang="de-DE" sz="1100" dirty="0">
                <a:latin typeface="Arial" charset="0"/>
              </a:rPr>
              <a:t>), fax: +43 (1) 58801-18896</a:t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office@big.tuwien.ac.at, www.big.tuwien.ac.at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09638" y="2209800"/>
            <a:ext cx="8077200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276600"/>
            <a:ext cx="8080375" cy="723904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910800" y="4071939"/>
            <a:ext cx="8072437" cy="571508"/>
          </a:xfrm>
        </p:spPr>
        <p:txBody>
          <a:bodyPr/>
          <a:lstStyle>
            <a:lvl1pPr>
              <a:buFontTx/>
              <a:buNone/>
              <a:defRPr sz="1400" b="0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1228725" indent="-342900"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1608138" indent="-342900">
              <a:buFontTx/>
              <a:buNone/>
              <a:defRPr sz="1400" b="1">
                <a:solidFill>
                  <a:schemeClr val="tx1"/>
                </a:solidFill>
              </a:defRPr>
            </a:lvl4pPr>
            <a:lvl5pPr marL="1998662" indent="-342900"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500000" y="5143512"/>
            <a:ext cx="4429125" cy="285752"/>
          </a:xfrm>
        </p:spPr>
        <p:txBody>
          <a:bodyPr/>
          <a:lstStyle>
            <a:lvl1pPr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>
              <a:buFontTx/>
              <a:buNone/>
              <a:defRPr sz="1400" b="1">
                <a:solidFill>
                  <a:schemeClr val="tx1"/>
                </a:solidFill>
              </a:defRPr>
            </a:lvl3pPr>
            <a:lvl4pPr>
              <a:buFontTx/>
              <a:buNone/>
              <a:defRPr sz="1400" b="1">
                <a:solidFill>
                  <a:schemeClr val="tx1"/>
                </a:solidFill>
              </a:defRPr>
            </a:lvl4pPr>
            <a:lvl5pPr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9" name="Picture 18" descr="&#10;header.jpg                                                     001DD8D5 mauseloch                      BCFBA33A: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2170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 userDrawn="1"/>
        </p:nvSpPr>
        <p:spPr bwMode="auto">
          <a:xfrm>
            <a:off x="962636" y="404665"/>
            <a:ext cx="173715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Picture 2" descr="C:\Users\Mayrhofer\Downloads\TU-Signe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5" y="434601"/>
            <a:ext cx="778668" cy="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Y:\Admin\Vorlagen\allgemein\Logos\Logo_BIG_runde_Eck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6" y="434601"/>
            <a:ext cx="815904" cy="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F41D-60DB-41A8-BEA2-93C9AF6B8A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9DCD-9EF2-4368-B8B4-6C0A967C74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42541-65B3-486C-8255-0581FACB23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8C92-819D-4762-AF83-DEF4097739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842B-68D1-436B-9D30-DAA88B1DB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14F3-DF56-4DBC-B2EC-590C79700A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A1D0-3010-444F-BDF7-7EE7740820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285875" indent="-40005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23A-862B-411E-A425-9743893631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2056-3450-4DAF-BECF-6CFD26FC5C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FE91-503C-45F1-B746-A9D37F7016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523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AA76-C76D-4FD0-8492-2ED3D3341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EB56-C0E9-4F82-BC19-A6038F39FB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9DCD-52E8-457A-AC0B-72EC3492DE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F13B-627F-4EB7-89EE-D7069A56AC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7130F-D031-4841-9501-397F31A194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Clr>
                <a:srgbClr val="FE8400"/>
              </a:buCl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2D84-2631-4E11-9477-731AFE82F0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A27A2-62FB-48B7-A924-1BB8CC709E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0789-FA5C-45F1-A581-57B2AD3E65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6149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8891EF70-49B5-4692-9A41-C18E4B0E01B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8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71437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6325" indent="-190500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173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2ED14E15-06E6-46EF-93B0-463EC83E9D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8197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1A42D91C-1CB2-4810-B047-F090727930C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540000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9220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FF95F15-FE8D-42C2-AC68-7D0AD9860ED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23850" y="6096000"/>
            <a:ext cx="687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9223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80962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Object-Oriented Modeling</a:t>
            </a:r>
            <a:endParaRPr lang="en-US" noProof="0" dirty="0" smtClean="0"/>
          </a:p>
        </p:txBody>
      </p:sp>
      <p:sp>
        <p:nvSpPr>
          <p:cNvPr id="17411" name="Untertitel 11"/>
          <p:cNvSpPr>
            <a:spLocks noGrp="1"/>
          </p:cNvSpPr>
          <p:nvPr>
            <p:ph type="subTitle" idx="1"/>
          </p:nvPr>
        </p:nvSpPr>
        <p:spPr>
          <a:xfrm>
            <a:off x="911225" y="3276600"/>
            <a:ext cx="8080375" cy="723900"/>
          </a:xfrm>
        </p:spPr>
        <p:txBody>
          <a:bodyPr/>
          <a:lstStyle/>
          <a:p>
            <a:pPr eaLnBrk="1" hangingPunct="1">
              <a:buFont typeface="Times"/>
              <a:buNone/>
            </a:pPr>
            <a:r>
              <a:rPr lang="en-US" sz="2400" noProof="0" dirty="0" smtClean="0"/>
              <a:t>Structure Modeling</a:t>
            </a:r>
          </a:p>
        </p:txBody>
      </p:sp>
      <p:sp>
        <p:nvSpPr>
          <p:cNvPr id="17412" name="Inhaltsplatzhalter 5"/>
          <p:cNvSpPr>
            <a:spLocks noGrp="1"/>
          </p:cNvSpPr>
          <p:nvPr>
            <p:ph sz="quarter" idx="12"/>
          </p:nvPr>
        </p:nvSpPr>
        <p:spPr>
          <a:xfrm>
            <a:off x="911225" y="4071938"/>
            <a:ext cx="8072438" cy="571500"/>
          </a:xfrm>
        </p:spPr>
        <p:txBody>
          <a:bodyPr/>
          <a:lstStyle/>
          <a:p>
            <a:pPr eaLnBrk="1" hangingPunct="1"/>
            <a:r>
              <a:rPr lang="en-US" altLang="de-DE" dirty="0"/>
              <a:t>Slides accompanying </a:t>
            </a:r>
            <a:r>
              <a:rPr lang="en-US" altLang="de-DE" dirty="0" err="1"/>
              <a:t>UML@Classroom</a:t>
            </a:r>
            <a:endParaRPr lang="en-US" altLang="de-DE" dirty="0"/>
          </a:p>
          <a:p>
            <a:pPr eaLnBrk="1" hangingPunct="1"/>
            <a:r>
              <a:rPr lang="de-AT" altLang="de-DE" dirty="0"/>
              <a:t>Version 1.0</a:t>
            </a:r>
          </a:p>
          <a:p>
            <a:pPr eaLnBrk="1" hangingPunct="1"/>
            <a:endParaRPr lang="de-AT" dirty="0" smtClean="0"/>
          </a:p>
        </p:txBody>
      </p:sp>
      <p:sp>
        <p:nvSpPr>
          <p:cNvPr id="17413" name="Inhaltsplatzhalter 6"/>
          <p:cNvSpPr>
            <a:spLocks noGrp="1"/>
          </p:cNvSpPr>
          <p:nvPr>
            <p:ph sz="quarter" idx="13"/>
          </p:nvPr>
        </p:nvSpPr>
        <p:spPr>
          <a:xfrm>
            <a:off x="4500563" y="5143500"/>
            <a:ext cx="4429125" cy="285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AT" dirty="0" smtClean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7331231" y="2210059"/>
            <a:ext cx="1348120" cy="22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Attribute Syntax </a:t>
            </a:r>
            <a:r>
              <a:rPr lang="en-US" dirty="0" smtClean="0"/>
              <a:t>- Derived Attribute</a:t>
            </a:r>
            <a:endParaRPr lang="en-US" noProof="0" dirty="0" smtClean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687124" y="2464420"/>
            <a:ext cx="6271197" cy="3393472"/>
          </a:xfrm>
        </p:spPr>
        <p:txBody>
          <a:bodyPr/>
          <a:lstStyle/>
          <a:p>
            <a:r>
              <a:rPr lang="en-US" dirty="0" smtClean="0"/>
              <a:t>Attribute value is derived from other attributes</a:t>
            </a:r>
          </a:p>
          <a:p>
            <a:pPr lvl="1"/>
            <a:r>
              <a:rPr lang="en-US" b="1" dirty="0">
                <a:latin typeface="Courier" pitchFamily="49" charset="0"/>
              </a:rPr>
              <a:t>a</a:t>
            </a:r>
            <a:r>
              <a:rPr lang="en-US" b="1" dirty="0" smtClean="0">
                <a:latin typeface="Courier" pitchFamily="49" charset="0"/>
              </a:rPr>
              <a:t>ge</a:t>
            </a:r>
            <a:r>
              <a:rPr lang="en-US" dirty="0" smtClean="0"/>
              <a:t>: calculated from the date of birth</a:t>
            </a:r>
          </a:p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3" y="1130310"/>
            <a:ext cx="8465147" cy="7703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" y="2464420"/>
            <a:ext cx="2315768" cy="166652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Attribute Syntax - 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687124" y="2464420"/>
            <a:ext cx="6271197" cy="3393472"/>
          </a:xfrm>
        </p:spPr>
        <p:txBody>
          <a:bodyPr/>
          <a:lstStyle/>
          <a:p>
            <a:r>
              <a:rPr lang="en-US" dirty="0" smtClean="0"/>
              <a:t>Name of the attribute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3" y="1130310"/>
            <a:ext cx="8465147" cy="7703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" y="2464420"/>
            <a:ext cx="2315768" cy="166652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Attribute Syntax - Type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687124" y="2464420"/>
            <a:ext cx="6271197" cy="33934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</a:t>
            </a:r>
          </a:p>
          <a:p>
            <a:pPr lvl="1" eaLnBrk="1" hangingPunct="1">
              <a:defRPr/>
            </a:pPr>
            <a:r>
              <a:rPr lang="en-US" dirty="0"/>
              <a:t>User-defined </a:t>
            </a:r>
            <a:r>
              <a:rPr lang="en-US" dirty="0" smtClean="0"/>
              <a:t>classes</a:t>
            </a:r>
          </a:p>
          <a:p>
            <a:pPr lvl="1" eaLnBrk="1" hangingPunct="1">
              <a:defRPr/>
            </a:pPr>
            <a:r>
              <a:rPr lang="en-US" dirty="0" smtClean="0"/>
              <a:t>Data type</a:t>
            </a:r>
          </a:p>
          <a:p>
            <a:pPr lvl="2" eaLnBrk="1" hangingPunct="1">
              <a:defRPr/>
            </a:pPr>
            <a:r>
              <a:rPr lang="en-US" dirty="0" smtClean="0"/>
              <a:t>Primitive data type</a:t>
            </a:r>
          </a:p>
          <a:p>
            <a:pPr lvl="3" eaLnBrk="1" hangingPunct="1">
              <a:defRPr/>
            </a:pPr>
            <a:r>
              <a:rPr lang="en-US" dirty="0" smtClean="0"/>
              <a:t>Pre-defined: Boolean, Integer, </a:t>
            </a:r>
            <a:r>
              <a:rPr lang="en-US" dirty="0" err="1" smtClean="0"/>
              <a:t>UnlimitedNatural</a:t>
            </a:r>
            <a:r>
              <a:rPr lang="en-US" dirty="0" smtClean="0"/>
              <a:t>, String</a:t>
            </a:r>
          </a:p>
          <a:p>
            <a:pPr lvl="3" eaLnBrk="1" hangingPunct="1">
              <a:defRPr/>
            </a:pPr>
            <a:r>
              <a:rPr lang="en-US" dirty="0" smtClean="0"/>
              <a:t>User-defined: </a:t>
            </a:r>
            <a:r>
              <a:rPr lang="en-US" altLang="de-DE" dirty="0" smtClean="0">
                <a:latin typeface="Courier" charset="0"/>
              </a:rPr>
              <a:t>«</a:t>
            </a:r>
            <a:r>
              <a:rPr lang="en-US" b="1" dirty="0" smtClean="0">
                <a:latin typeface="Courier" pitchFamily="49" charset="0"/>
              </a:rPr>
              <a:t>primitive</a:t>
            </a:r>
            <a:r>
              <a:rPr lang="en-US" altLang="de-DE" dirty="0" smtClean="0">
                <a:latin typeface="Courier" charset="0"/>
              </a:rPr>
              <a:t>» </a:t>
            </a:r>
          </a:p>
          <a:p>
            <a:pPr lvl="3" eaLnBrk="1" hangingPunct="1">
              <a:defRPr/>
            </a:pPr>
            <a:r>
              <a:rPr lang="en-US" dirty="0" smtClean="0"/>
              <a:t>Composite data type: </a:t>
            </a:r>
            <a:r>
              <a:rPr lang="en-US" altLang="de-DE" dirty="0" smtClean="0">
                <a:latin typeface="Courier" charset="0"/>
              </a:rPr>
              <a:t>«</a:t>
            </a:r>
            <a:r>
              <a:rPr lang="en-US" b="1" dirty="0" smtClean="0">
                <a:latin typeface="Courier" pitchFamily="49" charset="0"/>
              </a:rPr>
              <a:t>datatype</a:t>
            </a:r>
            <a:r>
              <a:rPr lang="en-US" altLang="de-DE" dirty="0" smtClean="0">
                <a:latin typeface="Courier" charset="0"/>
              </a:rPr>
              <a:t>»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Enumerations: </a:t>
            </a:r>
            <a:r>
              <a:rPr lang="en-US" altLang="de-DE" dirty="0" smtClean="0">
                <a:latin typeface="Courier" charset="0"/>
              </a:rPr>
              <a:t>«</a:t>
            </a:r>
            <a:r>
              <a:rPr lang="en-US" b="1" dirty="0" smtClean="0">
                <a:latin typeface="Courier" pitchFamily="49" charset="0"/>
              </a:rPr>
              <a:t>enumeration</a:t>
            </a:r>
            <a:r>
              <a:rPr lang="en-US" altLang="de-DE" dirty="0" smtClean="0">
                <a:latin typeface="Courier" charset="0"/>
              </a:rPr>
              <a:t>»</a:t>
            </a:r>
            <a:endParaRPr lang="en-US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3" y="1130310"/>
            <a:ext cx="8465147" cy="7703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08" y="4923251"/>
            <a:ext cx="4225441" cy="8874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" y="2464420"/>
            <a:ext cx="2315768" cy="166652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Attribute Syntax - Multiplicity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687124" y="2464420"/>
            <a:ext cx="6271197" cy="33934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Number of values an attribute may contain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Default value: 1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Notation: </a:t>
            </a:r>
            <a:r>
              <a:rPr lang="en-US" b="1" dirty="0" smtClean="0">
                <a:latin typeface="+mj-lt"/>
              </a:rPr>
              <a:t>[</a:t>
            </a:r>
            <a:r>
              <a:rPr lang="en-US" b="1" dirty="0" err="1" smtClean="0">
                <a:latin typeface="+mj-lt"/>
              </a:rPr>
              <a:t>min..max</a:t>
            </a:r>
            <a:r>
              <a:rPr lang="en-US" b="1" dirty="0" smtClean="0">
                <a:latin typeface="+mj-lt"/>
              </a:rPr>
              <a:t>]</a:t>
            </a:r>
          </a:p>
          <a:p>
            <a:pPr lvl="1" eaLnBrk="1" hangingPunct="1">
              <a:defRPr/>
            </a:pPr>
            <a:r>
              <a:rPr lang="en-US" dirty="0"/>
              <a:t>no upper </a:t>
            </a:r>
            <a:r>
              <a:rPr lang="en-US" dirty="0" smtClean="0"/>
              <a:t>limit: </a:t>
            </a:r>
            <a:r>
              <a:rPr lang="en-US" b="1" dirty="0" smtClean="0">
                <a:latin typeface="Courier" pitchFamily="49" charset="0"/>
              </a:rPr>
              <a:t>[*]</a:t>
            </a:r>
            <a:r>
              <a:rPr lang="en-US" dirty="0" smtClean="0"/>
              <a:t> or </a:t>
            </a:r>
            <a:r>
              <a:rPr lang="en-US" b="1" dirty="0" smtClean="0">
                <a:latin typeface="Courier" pitchFamily="49" charset="0"/>
              </a:rPr>
              <a:t>[0..*]</a:t>
            </a:r>
            <a:endParaRPr lang="en-US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3" y="1130310"/>
            <a:ext cx="8465147" cy="7703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24" y="4210706"/>
            <a:ext cx="4333582" cy="7803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" y="2464420"/>
            <a:ext cx="2315768" cy="166652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Attribute Syntax – Default Value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687124" y="2464420"/>
            <a:ext cx="6271197" cy="33934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Default value 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U</a:t>
            </a:r>
            <a:r>
              <a:rPr lang="en-US" dirty="0" smtClean="0"/>
              <a:t>sed if the attribute value is not set explicitly by the user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3" y="1130310"/>
            <a:ext cx="8465147" cy="7703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" y="2464420"/>
            <a:ext cx="2315768" cy="166652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Attribute Syntax – Properties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2" y="1130310"/>
            <a:ext cx="8465148" cy="7703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" y="2464420"/>
            <a:ext cx="2315768" cy="1666526"/>
          </a:xfrm>
          <a:prstGeom prst="rect">
            <a:avLst/>
          </a:prstGeom>
        </p:spPr>
      </p:pic>
      <p:sp>
        <p:nvSpPr>
          <p:cNvPr id="10" name="Textplatzhalter 13"/>
          <p:cNvSpPr txBox="1">
            <a:spLocks/>
          </p:cNvSpPr>
          <p:nvPr/>
        </p:nvSpPr>
        <p:spPr bwMode="auto">
          <a:xfrm>
            <a:off x="2687124" y="2464420"/>
            <a:ext cx="6271197" cy="339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FE8400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9625" indent="-266700" algn="l" defTabSz="809625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076325" indent="-1905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30338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819275" indent="-1635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</a:defRPr>
            </a:lvl5pPr>
            <a:lvl6pPr marL="22764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6pPr>
            <a:lvl7pPr marL="27336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7pPr>
            <a:lvl8pPr marL="31908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8pPr>
            <a:lvl9pPr marL="36480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i="0" kern="0" dirty="0" smtClean="0"/>
              <a:t>Pre-defined properties</a:t>
            </a:r>
          </a:p>
          <a:p>
            <a:pPr lvl="1" eaLnBrk="1" hangingPunct="1">
              <a:defRPr/>
            </a:pPr>
            <a:r>
              <a:rPr lang="en-US" sz="1800" i="0" kern="0" dirty="0" smtClean="0">
                <a:latin typeface="Courier" pitchFamily="49" charset="0"/>
              </a:rPr>
              <a:t>{</a:t>
            </a:r>
            <a:r>
              <a:rPr lang="en-US" sz="1800" i="0" kern="0" dirty="0" err="1" smtClean="0">
                <a:latin typeface="Courier" pitchFamily="49" charset="0"/>
              </a:rPr>
              <a:t>readOnly</a:t>
            </a:r>
            <a:r>
              <a:rPr lang="en-US" sz="1800" i="0" kern="0" dirty="0" smtClean="0">
                <a:latin typeface="Courier" pitchFamily="49" charset="0"/>
              </a:rPr>
              <a:t>}</a:t>
            </a:r>
            <a:r>
              <a:rPr lang="en-US" sz="1800" i="0" kern="0" dirty="0" smtClean="0"/>
              <a:t> … value cannot be changed</a:t>
            </a:r>
          </a:p>
          <a:p>
            <a:pPr lvl="1" eaLnBrk="1" hangingPunct="1">
              <a:defRPr/>
            </a:pPr>
            <a:r>
              <a:rPr lang="en-US" sz="1800" i="0" kern="0" dirty="0" smtClean="0">
                <a:latin typeface="Courier" pitchFamily="49" charset="0"/>
              </a:rPr>
              <a:t>{unique} </a:t>
            </a:r>
            <a:r>
              <a:rPr lang="en-US" sz="1800" i="0" kern="0" dirty="0" smtClean="0"/>
              <a:t>… no duplicates permitted</a:t>
            </a:r>
          </a:p>
          <a:p>
            <a:pPr lvl="1" eaLnBrk="1" hangingPunct="1">
              <a:defRPr/>
            </a:pPr>
            <a:r>
              <a:rPr lang="en-US" sz="1800" i="0" kern="0" dirty="0" smtClean="0">
                <a:latin typeface="Courier" pitchFamily="49" charset="0"/>
              </a:rPr>
              <a:t>{non-unique} </a:t>
            </a:r>
            <a:r>
              <a:rPr lang="en-US" sz="1800" i="0" kern="0" dirty="0" smtClean="0"/>
              <a:t>… duplicates permitted</a:t>
            </a:r>
          </a:p>
          <a:p>
            <a:pPr lvl="1" eaLnBrk="1" hangingPunct="1">
              <a:defRPr/>
            </a:pPr>
            <a:r>
              <a:rPr lang="en-US" sz="1800" i="0" kern="0" dirty="0" smtClean="0">
                <a:latin typeface="Courier" pitchFamily="49" charset="0"/>
              </a:rPr>
              <a:t>{ordered} </a:t>
            </a:r>
            <a:r>
              <a:rPr lang="en-US" sz="1800" i="0" kern="0" dirty="0" smtClean="0"/>
              <a:t>… fixed order of the values</a:t>
            </a:r>
          </a:p>
          <a:p>
            <a:pPr lvl="1" eaLnBrk="1" hangingPunct="1">
              <a:defRPr/>
            </a:pPr>
            <a:r>
              <a:rPr lang="en-US" sz="1800" i="0" kern="0" dirty="0" smtClean="0">
                <a:latin typeface="Courier" pitchFamily="49" charset="0"/>
              </a:rPr>
              <a:t>{unordered} </a:t>
            </a:r>
            <a:r>
              <a:rPr lang="en-US" sz="1800" i="0" kern="0" dirty="0" smtClean="0"/>
              <a:t>… no fixed order of the values</a:t>
            </a:r>
          </a:p>
          <a:p>
            <a:pPr eaLnBrk="1" hangingPunct="1">
              <a:defRPr/>
            </a:pPr>
            <a:r>
              <a:rPr lang="en-US" i="0" kern="0" dirty="0" smtClean="0"/>
              <a:t>Attribute specification</a:t>
            </a:r>
          </a:p>
          <a:p>
            <a:pPr lvl="1"/>
            <a:r>
              <a:rPr lang="en-US" sz="1800" i="0" kern="0" dirty="0" smtClean="0"/>
              <a:t>Set: </a:t>
            </a:r>
            <a:r>
              <a:rPr lang="en-US" sz="1800" i="0" kern="0" dirty="0" smtClean="0">
                <a:latin typeface="Courier" pitchFamily="49" charset="0"/>
              </a:rPr>
              <a:t>{unordered, unique} </a:t>
            </a:r>
          </a:p>
          <a:p>
            <a:pPr lvl="1"/>
            <a:r>
              <a:rPr lang="en-US" sz="1800" i="0" kern="0" dirty="0" smtClean="0"/>
              <a:t>Multi-set: </a:t>
            </a:r>
            <a:r>
              <a:rPr lang="en-US" sz="1800" i="0" kern="0" dirty="0" smtClean="0">
                <a:latin typeface="Courier" pitchFamily="49" charset="0"/>
              </a:rPr>
              <a:t>{unordered, non-unique}</a:t>
            </a:r>
          </a:p>
          <a:p>
            <a:pPr lvl="1"/>
            <a:r>
              <a:rPr lang="en-US" sz="1800" i="0" kern="0" dirty="0" smtClean="0"/>
              <a:t>Ordered set: </a:t>
            </a:r>
            <a:r>
              <a:rPr lang="en-US" sz="1800" i="0" kern="0" dirty="0" smtClean="0">
                <a:latin typeface="Courier" pitchFamily="49" charset="0"/>
              </a:rPr>
              <a:t>{ordered, unique}</a:t>
            </a:r>
          </a:p>
          <a:p>
            <a:pPr lvl="1"/>
            <a:r>
              <a:rPr lang="en-US" sz="1800" i="0" kern="0" dirty="0" smtClean="0"/>
              <a:t>List: </a:t>
            </a:r>
            <a:r>
              <a:rPr lang="en-US" sz="1800" i="0" kern="0" dirty="0" smtClean="0">
                <a:latin typeface="Courier" pitchFamily="49" charset="0"/>
              </a:rPr>
              <a:t>{ordered, non-unique}</a:t>
            </a:r>
          </a:p>
          <a:p>
            <a:pPr eaLnBrk="1" hangingPunct="1">
              <a:defRPr/>
            </a:pPr>
            <a:endParaRPr lang="en-US" i="0" kern="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5EAA76-C76D-4FD0-8492-2ED3D334180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Operation Syntax - Parameters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9" y="2464420"/>
            <a:ext cx="3161558" cy="1411064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2" y="1099974"/>
            <a:ext cx="8476072" cy="85827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2" y="1099974"/>
            <a:ext cx="8476072" cy="8582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8" y="5114666"/>
            <a:ext cx="7670757" cy="1086590"/>
          </a:xfrm>
          <a:prstGeom prst="rect">
            <a:avLst/>
          </a:prstGeom>
        </p:spPr>
      </p:pic>
      <p:sp>
        <p:nvSpPr>
          <p:cNvPr id="11" name="Textplatzhalter 13"/>
          <p:cNvSpPr txBox="1">
            <a:spLocks/>
          </p:cNvSpPr>
          <p:nvPr/>
        </p:nvSpPr>
        <p:spPr bwMode="auto">
          <a:xfrm>
            <a:off x="3664536" y="2464420"/>
            <a:ext cx="5227975" cy="339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FE8400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9625" indent="-266700" algn="l" defTabSz="809625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076325" indent="-1905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30338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819275" indent="-1635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</a:defRPr>
            </a:lvl5pPr>
            <a:lvl6pPr marL="22764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6pPr>
            <a:lvl7pPr marL="27336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7pPr>
            <a:lvl8pPr marL="31908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8pPr>
            <a:lvl9pPr marL="36480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i="0" kern="0" smtClean="0"/>
              <a:t>Notation similar to attributes</a:t>
            </a:r>
          </a:p>
          <a:p>
            <a:pPr eaLnBrk="1" hangingPunct="1">
              <a:defRPr/>
            </a:pPr>
            <a:r>
              <a:rPr lang="en-US" i="0" kern="0" smtClean="0"/>
              <a:t>Direction of the parameter</a:t>
            </a:r>
          </a:p>
          <a:p>
            <a:pPr lvl="1" eaLnBrk="1" hangingPunct="1">
              <a:defRPr/>
            </a:pPr>
            <a:r>
              <a:rPr lang="en-US" sz="1800" i="0" kern="0" smtClean="0">
                <a:latin typeface="Courier" pitchFamily="49" charset="0"/>
              </a:rPr>
              <a:t>in</a:t>
            </a:r>
            <a:r>
              <a:rPr lang="en-US" sz="1800" i="0" kern="0" smtClean="0"/>
              <a:t> … input parameter </a:t>
            </a:r>
          </a:p>
          <a:p>
            <a:pPr lvl="2" eaLnBrk="1" hangingPunct="1">
              <a:defRPr/>
            </a:pPr>
            <a:r>
              <a:rPr lang="en-US" i="0" kern="0" smtClean="0"/>
              <a:t>When the operation is used, a value is expected from this parameter</a:t>
            </a:r>
          </a:p>
          <a:p>
            <a:pPr lvl="1" eaLnBrk="1" hangingPunct="1">
              <a:defRPr/>
            </a:pPr>
            <a:r>
              <a:rPr lang="en-US" sz="1800" i="0" kern="0" smtClean="0">
                <a:latin typeface="Courier" pitchFamily="49" charset="0"/>
              </a:rPr>
              <a:t>out</a:t>
            </a:r>
            <a:r>
              <a:rPr lang="en-US" sz="1800" i="0" kern="0" smtClean="0"/>
              <a:t> … output parameter </a:t>
            </a:r>
          </a:p>
          <a:p>
            <a:pPr lvl="2" eaLnBrk="1" hangingPunct="1">
              <a:defRPr/>
            </a:pPr>
            <a:r>
              <a:rPr lang="en-US" i="0" kern="0" smtClean="0"/>
              <a:t>After the execution of the operation, the parameter has adopted a new value</a:t>
            </a:r>
          </a:p>
          <a:p>
            <a:pPr lvl="1" eaLnBrk="1" hangingPunct="1">
              <a:defRPr/>
            </a:pPr>
            <a:r>
              <a:rPr lang="en-US" sz="1800" i="0" kern="0" smtClean="0">
                <a:latin typeface="Courier" pitchFamily="49" charset="0"/>
              </a:rPr>
              <a:t>inout</a:t>
            </a:r>
            <a:r>
              <a:rPr lang="en-US" sz="1800" i="0" kern="0" smtClean="0"/>
              <a:t> : combined input/output parameter</a:t>
            </a:r>
            <a:endParaRPr lang="en-US" sz="1800" i="0" kern="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5EAA76-C76D-4FD0-8492-2ED3D334180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9" y="2464420"/>
            <a:ext cx="3161558" cy="141106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2" y="1099974"/>
            <a:ext cx="8476072" cy="858275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Operation Syntax - Type</a:t>
            </a:r>
          </a:p>
        </p:txBody>
      </p:sp>
      <p:sp>
        <p:nvSpPr>
          <p:cNvPr id="19" name="Textplatzhalter 13"/>
          <p:cNvSpPr txBox="1">
            <a:spLocks/>
          </p:cNvSpPr>
          <p:nvPr/>
        </p:nvSpPr>
        <p:spPr bwMode="auto">
          <a:xfrm>
            <a:off x="3664536" y="2464420"/>
            <a:ext cx="5227975" cy="339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FE8400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9625" indent="-2667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076325" indent="-1905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30338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819275" indent="-1635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</a:defRPr>
            </a:lvl5pPr>
            <a:lvl6pPr marL="22764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6pPr>
            <a:lvl7pPr marL="27336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7pPr>
            <a:lvl8pPr marL="31908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8pPr>
            <a:lvl9pPr marL="36480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i="0" kern="0" smtClean="0"/>
              <a:t>Type of the return value</a:t>
            </a:r>
            <a:endParaRPr lang="en-US" i="0" kern="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5" y="4559343"/>
            <a:ext cx="1114690" cy="15253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Variable and Class Operation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Instance variable (= instance attribute): 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ttributes defined on instance level</a:t>
            </a:r>
          </a:p>
          <a:p>
            <a:r>
              <a:rPr lang="en-US" dirty="0" smtClean="0"/>
              <a:t>Class variable (= class attribute, static attribute)</a:t>
            </a:r>
          </a:p>
          <a:p>
            <a:pPr lvl="1"/>
            <a:r>
              <a:rPr lang="en-US" dirty="0" smtClean="0"/>
              <a:t>Defined only once per class, i.e., shared by all instances of the class</a:t>
            </a:r>
          </a:p>
          <a:p>
            <a:pPr lvl="1"/>
            <a:r>
              <a:rPr lang="en-US" dirty="0" smtClean="0"/>
              <a:t>E.g. counters for the number of instances of a class, constants, etc.</a:t>
            </a:r>
          </a:p>
          <a:p>
            <a:r>
              <a:rPr lang="en-US" dirty="0" smtClean="0"/>
              <a:t>Class operation (= static operation)</a:t>
            </a:r>
          </a:p>
          <a:p>
            <a:pPr lvl="1"/>
            <a:r>
              <a:rPr lang="en-US" dirty="0" smtClean="0"/>
              <a:t>Can be used if no instance of the corresponding class was created</a:t>
            </a:r>
          </a:p>
          <a:p>
            <a:pPr lvl="1"/>
            <a:r>
              <a:rPr lang="en-US" dirty="0" smtClean="0"/>
              <a:t>E.g. constructors, counting operations, math. functions (sin(x)), etc.</a:t>
            </a:r>
          </a:p>
          <a:p>
            <a:r>
              <a:rPr lang="en-US" dirty="0" smtClean="0"/>
              <a:t>Notation: </a:t>
            </a:r>
            <a:r>
              <a:rPr lang="en-US" sz="1800" dirty="0" smtClean="0">
                <a:solidFill>
                  <a:schemeClr val="tx1"/>
                </a:solidFill>
              </a:rPr>
              <a:t>underlining name of class variable / class operation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1182792" y="5291579"/>
            <a:ext cx="325281" cy="305934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7325" y="4796608"/>
            <a:ext cx="92868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Class variable</a:t>
            </a:r>
            <a:endParaRPr lang="de-AT" sz="1600" b="0" dirty="0">
              <a:solidFill>
                <a:srgbClr val="FE84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1158939" y="5810526"/>
            <a:ext cx="325281" cy="207839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23472" y="5802824"/>
            <a:ext cx="107273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Class </a:t>
            </a: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operation</a:t>
            </a:r>
            <a:endParaRPr lang="de-AT" sz="1600" b="0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80604" y="3915276"/>
            <a:ext cx="4931373" cy="2825728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smtClean="0">
                <a:latin typeface="Courier" pitchFamily="49" charset="0"/>
              </a:rPr>
              <a:t>Person {</a:t>
            </a:r>
          </a:p>
          <a:p>
            <a:pPr defTabSz="360000"/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smtClean="0">
                <a:latin typeface="Courier" pitchFamily="49" charset="0"/>
              </a:rPr>
              <a:t>String </a:t>
            </a:r>
            <a:r>
              <a:rPr lang="en-US" i="0" dirty="0" err="1" smtClean="0">
                <a:latin typeface="Courier" pitchFamily="49" charset="0"/>
              </a:rPr>
              <a:t>firstName</a:t>
            </a:r>
            <a:r>
              <a:rPr lang="en-US" i="0" dirty="0" smtClean="0">
                <a:latin typeface="Courier" pitchFamily="49" charset="0"/>
              </a:rPr>
              <a:t>;</a:t>
            </a:r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smtClean="0">
                <a:latin typeface="Courier" pitchFamily="49" charset="0"/>
              </a:rPr>
              <a:t>String </a:t>
            </a:r>
            <a:r>
              <a:rPr lang="en-US" i="0" dirty="0" err="1" smtClean="0">
                <a:latin typeface="Courier" pitchFamily="49" charset="0"/>
              </a:rPr>
              <a:t>lastName</a:t>
            </a:r>
            <a:r>
              <a:rPr lang="en-US" i="0" dirty="0" smtClean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private Date dob;</a:t>
            </a:r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protected String[] address;</a:t>
            </a:r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private static </a:t>
            </a:r>
            <a:r>
              <a:rPr lang="en-US" i="0" dirty="0" err="1" smtClean="0">
                <a:latin typeface="Courier" pitchFamily="49" charset="0"/>
              </a:rPr>
              <a:t>int</a:t>
            </a:r>
            <a:r>
              <a:rPr lang="en-US" i="0" dirty="0" smtClean="0">
                <a:latin typeface="Courier" pitchFamily="49" charset="0"/>
              </a:rPr>
              <a:t> </a:t>
            </a:r>
            <a:r>
              <a:rPr lang="en-US" i="0" dirty="0" err="1" smtClean="0">
                <a:latin typeface="Courier" pitchFamily="49" charset="0"/>
              </a:rPr>
              <a:t>pNumber</a:t>
            </a:r>
            <a:r>
              <a:rPr lang="en-US" i="0" dirty="0" smtClean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smtClean="0">
                <a:latin typeface="Courier" pitchFamily="49" charset="0"/>
              </a:rPr>
              <a:t>static </a:t>
            </a:r>
            <a:r>
              <a:rPr lang="en-US" i="0" dirty="0" err="1" smtClean="0">
                <a:latin typeface="Courier" pitchFamily="49" charset="0"/>
              </a:rPr>
              <a:t>int</a:t>
            </a:r>
            <a:r>
              <a:rPr lang="en-US" i="0" dirty="0" smtClean="0">
                <a:latin typeface="Courier" pitchFamily="49" charset="0"/>
              </a:rPr>
              <a:t> </a:t>
            </a:r>
            <a:r>
              <a:rPr lang="en-US" i="0" dirty="0" err="1" smtClean="0">
                <a:latin typeface="Courier" pitchFamily="49" charset="0"/>
              </a:rPr>
              <a:t>getPNumber</a:t>
            </a:r>
            <a:r>
              <a:rPr lang="en-US" i="0" dirty="0">
                <a:latin typeface="Courier" pitchFamily="49" charset="0"/>
              </a:rPr>
              <a:t>() </a:t>
            </a:r>
            <a:r>
              <a:rPr lang="en-US" i="0" dirty="0" smtClean="0">
                <a:latin typeface="Courier" pitchFamily="49" charset="0"/>
              </a:rPr>
              <a:t>{…}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Date </a:t>
            </a:r>
            <a:r>
              <a:rPr lang="en-US" i="0" dirty="0" err="1" smtClean="0">
                <a:latin typeface="Courier" pitchFamily="49" charset="0"/>
              </a:rPr>
              <a:t>getDob</a:t>
            </a:r>
            <a:r>
              <a:rPr lang="en-US" i="0" dirty="0" smtClean="0">
                <a:latin typeface="Courier" pitchFamily="49" charset="0"/>
              </a:rPr>
              <a:t>()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smtClean="0">
                <a:latin typeface="Courier" pitchFamily="49" charset="0"/>
              </a:rPr>
              <a:t>{…} </a:t>
            </a:r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2757741" y="5322025"/>
            <a:ext cx="53226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5EAA76-C76D-4FD0-8492-2ED3D334180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of Classes: Different Levels of Detail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3" y="2174895"/>
            <a:ext cx="7398395" cy="2508210"/>
          </a:xfrm>
          <a:prstGeom prst="rect">
            <a:avLst/>
          </a:prstGeom>
        </p:spPr>
      </p:pic>
      <p:sp>
        <p:nvSpPr>
          <p:cNvPr id="6" name="Pfeil nach links und rechts 5"/>
          <p:cNvSpPr/>
          <p:nvPr/>
        </p:nvSpPr>
        <p:spPr bwMode="auto">
          <a:xfrm>
            <a:off x="387179" y="1169773"/>
            <a:ext cx="8303740" cy="321276"/>
          </a:xfrm>
          <a:prstGeom prst="leftRightArrow">
            <a:avLst/>
          </a:prstGeom>
          <a:solidFill>
            <a:srgbClr val="92D050">
              <a:alpha val="8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52357" y="1441615"/>
            <a:ext cx="6973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coarse-grained</a:t>
            </a:r>
            <a:r>
              <a:rPr lang="de-AT" dirty="0" smtClean="0"/>
              <a:t>					</a:t>
            </a:r>
            <a:r>
              <a:rPr lang="de-AT" dirty="0" err="1" smtClean="0"/>
              <a:t>fine-grained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8613" y="495300"/>
            <a:ext cx="83962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2200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Literature</a:t>
            </a:r>
            <a:endParaRPr lang="de-AT" sz="2200" b="1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5"/>
          <p:cNvSpPr txBox="1">
            <a:spLocks noChangeArrowheads="1"/>
          </p:cNvSpPr>
          <p:nvPr/>
        </p:nvSpPr>
        <p:spPr bwMode="auto">
          <a:xfrm>
            <a:off x="4170363" y="1592263"/>
            <a:ext cx="4403725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de-DE" b="1" i="0" dirty="0">
                <a:ea typeface="Verdana" panose="020B0604030504040204" pitchFamily="34" charset="0"/>
                <a:cs typeface="Verdana" panose="020B0604030504040204" pitchFamily="34" charset="0"/>
              </a:rPr>
              <a:t>UML @ Classroom: </a:t>
            </a:r>
            <a:br>
              <a:rPr lang="en-US" altLang="de-DE" b="1" i="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de-DE" b="1" i="0" dirty="0">
                <a:ea typeface="Verdana" panose="020B0604030504040204" pitchFamily="34" charset="0"/>
                <a:cs typeface="Verdana" panose="020B0604030504040204" pitchFamily="34" charset="0"/>
              </a:rPr>
              <a:t>An Introduction to Object-Oriented Modeling</a:t>
            </a:r>
          </a:p>
          <a:p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Martina Seidl, Marion Scholz, Christian </a:t>
            </a:r>
            <a:r>
              <a:rPr lang="en-US" altLang="de-DE" i="0" dirty="0" err="1">
                <a:ea typeface="Verdana" panose="020B0604030504040204" pitchFamily="34" charset="0"/>
                <a:cs typeface="Verdana" panose="020B0604030504040204" pitchFamily="34" charset="0"/>
              </a:rPr>
              <a:t>Huemer</a:t>
            </a:r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altLang="de-DE" i="0" dirty="0" err="1">
                <a:ea typeface="Verdana" panose="020B0604030504040204" pitchFamily="34" charset="0"/>
                <a:cs typeface="Verdana" panose="020B0604030504040204" pitchFamily="34" charset="0"/>
              </a:rPr>
              <a:t>Gerti</a:t>
            </a:r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i="0" dirty="0" err="1">
                <a:ea typeface="Verdana" panose="020B0604030504040204" pitchFamily="34" charset="0"/>
                <a:cs typeface="Verdana" panose="020B0604030504040204" pitchFamily="34" charset="0"/>
              </a:rPr>
              <a:t>Kappel</a:t>
            </a:r>
            <a:endParaRPr lang="en-US" altLang="de-DE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de-DE" sz="800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Springer </a:t>
            </a:r>
            <a:r>
              <a:rPr lang="en-US" altLang="de-DE" i="0" dirty="0" smtClean="0">
                <a:ea typeface="Verdana" panose="020B0604030504040204" pitchFamily="34" charset="0"/>
                <a:cs typeface="Verdana" panose="020B0604030504040204" pitchFamily="34" charset="0"/>
              </a:rPr>
              <a:t>Publishing, 2015</a:t>
            </a:r>
            <a:endParaRPr lang="en-US" altLang="de-DE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de-DE" sz="1050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de-DE" i="0" dirty="0"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de-AT" i="0" dirty="0">
                <a:ea typeface="Verdana" panose="020B0604030504040204" pitchFamily="34" charset="0"/>
                <a:cs typeface="Verdana" panose="020B0604030504040204" pitchFamily="34" charset="0"/>
              </a:rPr>
              <a:t>3319127411</a:t>
            </a:r>
            <a:endParaRPr lang="en-US" altLang="de-DE" i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334963" y="1144588"/>
            <a:ext cx="823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de-DE" sz="2000" i="0" dirty="0">
                <a:solidFill>
                  <a:schemeClr val="tx2"/>
                </a:solidFill>
                <a:latin typeface="+mj-lt"/>
              </a:rPr>
              <a:t>The lecture is based on the following book:</a:t>
            </a:r>
          </a:p>
        </p:txBody>
      </p:sp>
      <p:pic>
        <p:nvPicPr>
          <p:cNvPr id="17415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00525"/>
            <a:ext cx="4232996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feld 8"/>
          <p:cNvSpPr txBox="1">
            <a:spLocks noChangeArrowheads="1"/>
          </p:cNvSpPr>
          <p:nvPr/>
        </p:nvSpPr>
        <p:spPr bwMode="auto">
          <a:xfrm>
            <a:off x="5166882" y="4288127"/>
            <a:ext cx="255472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Use Case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b="1" i="0" dirty="0" smtClean="0">
                <a:latin typeface="+mj-lt"/>
              </a:rPr>
              <a:t>Structure Modeling</a:t>
            </a:r>
            <a:endParaRPr lang="en-US" altLang="de-DE" b="1" i="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State Machine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Sequence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Activity Diagram</a:t>
            </a:r>
          </a:p>
        </p:txBody>
      </p:sp>
      <p:pic>
        <p:nvPicPr>
          <p:cNvPr id="17417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1077913" y="1693863"/>
            <a:ext cx="27638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097130F-D031-4841-9501-397F31A194D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7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AU" dirty="0" smtClean="0"/>
              <a:t>Models possible relationships between instances of classes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Association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24" y="2106583"/>
            <a:ext cx="5686152" cy="264483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8" y="3148307"/>
            <a:ext cx="7098824" cy="561387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</a:t>
            </a:r>
            <a:r>
              <a:rPr lang="en-US" noProof="0" smtClean="0"/>
              <a:t>Association</a:t>
            </a:r>
            <a:endParaRPr lang="en-US" noProof="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JM" dirty="0" smtClean="0"/>
              <a:t>Connects instances of two classes with one another</a:t>
            </a:r>
          </a:p>
          <a:p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263933" y="1951707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</a:rPr>
              <a:t>Association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name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 flipH="1">
            <a:off x="5275787" y="2347706"/>
            <a:ext cx="448021" cy="807513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>
              <a:solidFill>
                <a:srgbClr val="FE84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78117" y="1951707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E8400"/>
                </a:solidFill>
                <a:latin typeface="+mn-lt"/>
              </a:rPr>
              <a:t>Reading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direction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 flipH="1">
            <a:off x="6304228" y="2638123"/>
            <a:ext cx="976523" cy="459045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>
              <a:solidFill>
                <a:srgbClr val="FE8400"/>
              </a:solidFill>
            </a:endParaRPr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 flipH="1">
            <a:off x="4110627" y="2341400"/>
            <a:ext cx="36325" cy="82018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>
              <a:solidFill>
                <a:srgbClr val="FE8400"/>
              </a:solidFill>
            </a:endParaRPr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 flipV="1">
            <a:off x="6146358" y="3574428"/>
            <a:ext cx="34646" cy="124406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>
              <a:solidFill>
                <a:srgbClr val="FE84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78117" y="4877480"/>
            <a:ext cx="1693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E8400"/>
                </a:solidFill>
                <a:latin typeface="+mn-lt"/>
              </a:rPr>
              <a:t>Non-</a:t>
            </a:r>
            <a:r>
              <a:rPr lang="de-AT" dirty="0" err="1">
                <a:solidFill>
                  <a:srgbClr val="FE8400"/>
                </a:solidFill>
                <a:latin typeface="+mn-lt"/>
              </a:rPr>
              <a:t>n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avigability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80751" y="2461891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</a:rPr>
              <a:t>Multiplicity</a:t>
            </a:r>
            <a:endParaRPr lang="de-AT" i="0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 flipH="1" flipV="1">
            <a:off x="3211467" y="3709693"/>
            <a:ext cx="264163" cy="164218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>
              <a:solidFill>
                <a:srgbClr val="FE84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029931" y="5348681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</a:rPr>
              <a:t>Role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64" y="371370"/>
            <a:ext cx="1588011" cy="338329"/>
          </a:xfrm>
          <a:prstGeom prst="rect">
            <a:avLst/>
          </a:prstGeom>
        </p:spPr>
      </p:pic>
      <p:sp>
        <p:nvSpPr>
          <p:cNvPr id="18" name="Line 38"/>
          <p:cNvSpPr>
            <a:spLocks noChangeShapeType="1"/>
          </p:cNvSpPr>
          <p:nvPr/>
        </p:nvSpPr>
        <p:spPr bwMode="auto">
          <a:xfrm flipV="1">
            <a:off x="2371363" y="3675812"/>
            <a:ext cx="505523" cy="166896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>
              <a:solidFill>
                <a:srgbClr val="FE84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925664" y="5341584"/>
            <a:ext cx="918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</a:rPr>
              <a:t>Visibility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flipH="1">
            <a:off x="2843992" y="2366644"/>
            <a:ext cx="17321" cy="95199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>
              <a:solidFill>
                <a:srgbClr val="FE84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975291" y="1951707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</a:rPr>
              <a:t>Navigability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147050" cy="4713287"/>
          </a:xfrm>
        </p:spPr>
        <p:txBody>
          <a:bodyPr/>
          <a:lstStyle/>
          <a:p>
            <a:pPr eaLnBrk="1" hangingPunct="1"/>
            <a:r>
              <a:rPr lang="en-CA" dirty="0" smtClean="0"/>
              <a:t>Navigability: </a:t>
            </a:r>
            <a:r>
              <a:rPr lang="en-CA" dirty="0" smtClean="0">
                <a:solidFill>
                  <a:schemeClr val="tx1"/>
                </a:solidFill>
              </a:rPr>
              <a:t>an object knows its partner objects and can therefore access their visible attributes and operations</a:t>
            </a:r>
          </a:p>
          <a:p>
            <a:pPr lvl="1" eaLnBrk="1" hangingPunct="1"/>
            <a:r>
              <a:rPr lang="en-CA" dirty="0" smtClean="0"/>
              <a:t>Indicated by open arrow head</a:t>
            </a:r>
          </a:p>
          <a:p>
            <a:pPr eaLnBrk="1" hangingPunct="1"/>
            <a:r>
              <a:rPr lang="en-CA" dirty="0" smtClean="0"/>
              <a:t>Non-navigability</a:t>
            </a:r>
          </a:p>
          <a:p>
            <a:pPr lvl="1" eaLnBrk="1" hangingPunct="1"/>
            <a:r>
              <a:rPr lang="en-CA" dirty="0" smtClean="0"/>
              <a:t>Indicated by cross</a:t>
            </a:r>
            <a:endParaRPr lang="en-CA" sz="2000" dirty="0" smtClean="0"/>
          </a:p>
          <a:p>
            <a:pPr eaLnBrk="1" hangingPunct="1"/>
            <a:r>
              <a:rPr lang="en-CA" dirty="0" smtClean="0"/>
              <a:t>Example:</a:t>
            </a:r>
          </a:p>
          <a:p>
            <a:pPr lvl="1" eaLnBrk="1" hangingPunct="1"/>
            <a:r>
              <a:rPr lang="en-CA" b="1" dirty="0" smtClean="0">
                <a:latin typeface="Courier" pitchFamily="49" charset="0"/>
              </a:rPr>
              <a:t>A</a:t>
            </a:r>
            <a:r>
              <a:rPr lang="en-CA" dirty="0" smtClean="0"/>
              <a:t> can access the visible attributes and </a:t>
            </a:r>
            <a:br>
              <a:rPr lang="en-CA" dirty="0" smtClean="0"/>
            </a:br>
            <a:r>
              <a:rPr lang="en-CA" dirty="0" smtClean="0"/>
              <a:t>operations of </a:t>
            </a:r>
            <a:r>
              <a:rPr lang="en-CA" b="1" dirty="0" smtClean="0">
                <a:latin typeface="Courier" pitchFamily="49" charset="0"/>
              </a:rPr>
              <a:t>B</a:t>
            </a:r>
          </a:p>
          <a:p>
            <a:pPr lvl="1" eaLnBrk="1" hangingPunct="1"/>
            <a:r>
              <a:rPr lang="en-CA" b="1" dirty="0" smtClean="0">
                <a:latin typeface="Courier" pitchFamily="49" charset="0"/>
              </a:rPr>
              <a:t>B</a:t>
            </a:r>
            <a:r>
              <a:rPr lang="en-CA" dirty="0" smtClean="0"/>
              <a:t> cannot access any attributes and </a:t>
            </a:r>
            <a:br>
              <a:rPr lang="en-CA" dirty="0" smtClean="0"/>
            </a:br>
            <a:r>
              <a:rPr lang="en-CA" dirty="0" smtClean="0"/>
              <a:t>operations of </a:t>
            </a:r>
            <a:r>
              <a:rPr lang="en-CA" b="1" dirty="0" smtClean="0">
                <a:latin typeface="Courier" pitchFamily="49" charset="0"/>
              </a:rPr>
              <a:t>A</a:t>
            </a:r>
          </a:p>
          <a:p>
            <a:pPr eaLnBrk="1" hangingPunct="1"/>
            <a:r>
              <a:rPr lang="en-CA" dirty="0" smtClean="0"/>
              <a:t>Navigability undefined</a:t>
            </a:r>
          </a:p>
          <a:p>
            <a:pPr lvl="1" eaLnBrk="1" hangingPunct="1"/>
            <a:r>
              <a:rPr lang="en-CA" dirty="0" smtClean="0"/>
              <a:t>Bidirectional navigability is assumed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Binary </a:t>
            </a:r>
            <a:r>
              <a:rPr lang="en-US" noProof="0" dirty="0" smtClean="0"/>
              <a:t>Association - Navigability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06" y="3196505"/>
            <a:ext cx="2687470" cy="57257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06" y="4598652"/>
            <a:ext cx="2687470" cy="57257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Navigability – </a:t>
            </a:r>
            <a:r>
              <a:rPr lang="en-US" noProof="0" dirty="0" smtClean="0"/>
              <a:t>UML Standard vs. Best Practice</a:t>
            </a:r>
            <a:endParaRPr lang="en-US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1215721" y="1626781"/>
            <a:ext cx="6548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+mn-lt"/>
              </a:rPr>
              <a:t>UML </a:t>
            </a:r>
            <a:r>
              <a:rPr lang="de-AT" dirty="0" err="1" smtClean="0">
                <a:latin typeface="+mn-lt"/>
              </a:rPr>
              <a:t>standard</a:t>
            </a:r>
            <a:r>
              <a:rPr lang="de-AT" dirty="0" smtClean="0">
                <a:latin typeface="+mn-lt"/>
              </a:rPr>
              <a:t> 				Best </a:t>
            </a:r>
            <a:r>
              <a:rPr lang="de-AT" dirty="0" err="1" smtClean="0">
                <a:latin typeface="+mn-lt"/>
              </a:rPr>
              <a:t>practice</a:t>
            </a:r>
            <a:endParaRPr lang="de-AT" dirty="0"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2" y="2089354"/>
            <a:ext cx="3308295" cy="7048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2" y="2978164"/>
            <a:ext cx="3308295" cy="7048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2" y="3866974"/>
            <a:ext cx="3308295" cy="70483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2" y="4755785"/>
            <a:ext cx="3308295" cy="7048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83" y="2549788"/>
            <a:ext cx="3308295" cy="70483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83" y="4335647"/>
            <a:ext cx="3308295" cy="704839"/>
          </a:xfrm>
          <a:prstGeom prst="rect">
            <a:avLst/>
          </a:prstGeom>
        </p:spPr>
      </p:pic>
      <p:sp>
        <p:nvSpPr>
          <p:cNvPr id="13" name="Geschweifte Klammer rechts 12"/>
          <p:cNvSpPr/>
          <p:nvPr/>
        </p:nvSpPr>
        <p:spPr bwMode="auto">
          <a:xfrm>
            <a:off x="4250724" y="2089354"/>
            <a:ext cx="362465" cy="1593649"/>
          </a:xfrm>
          <a:prstGeom prst="rightBrace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Geschweifte Klammer rechts 13"/>
          <p:cNvSpPr/>
          <p:nvPr/>
        </p:nvSpPr>
        <p:spPr bwMode="auto">
          <a:xfrm>
            <a:off x="4259451" y="3866975"/>
            <a:ext cx="362465" cy="1593649"/>
          </a:xfrm>
          <a:prstGeom prst="rightBrace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Binary Association as Attribute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Java-like notation: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24859" y="210742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</a:rPr>
              <a:t>Preferable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18941" y="4602820"/>
            <a:ext cx="4506119" cy="1840843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smtClean="0">
                <a:latin typeface="Courier" pitchFamily="49" charset="0"/>
              </a:rPr>
              <a:t>Professor {…}</a:t>
            </a:r>
          </a:p>
          <a:p>
            <a:pPr defTabSz="360000"/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 smtClean="0">
                <a:latin typeface="Courier" pitchFamily="49" charset="0"/>
              </a:rPr>
              <a:t>class Student{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smtClean="0">
                <a:latin typeface="Courier" pitchFamily="49" charset="0"/>
              </a:rPr>
              <a:t>Professor[] lecturer;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…</a:t>
            </a:r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sz="1600" i="0" dirty="0">
              <a:latin typeface="Courier" pitchFamily="49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856156" y="1257300"/>
            <a:ext cx="2743200" cy="24257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29" y="1396240"/>
            <a:ext cx="2434627" cy="20994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18" y="1396239"/>
            <a:ext cx="2434627" cy="2099471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5EAA76-C76D-4FD0-8492-2ED3D3341801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noProof="0" dirty="0" smtClean="0"/>
              <a:t>Association – Multiplicity and Role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Multiplicity: </a:t>
            </a:r>
            <a:r>
              <a:rPr lang="en-US" dirty="0" smtClean="0">
                <a:solidFill>
                  <a:schemeClr val="tx1"/>
                </a:solidFill>
              </a:rPr>
              <a:t>Number of objects that may be associated with exactly one object of the opposite side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Role: </a:t>
            </a:r>
            <a:r>
              <a:rPr lang="en-US" dirty="0" smtClean="0">
                <a:solidFill>
                  <a:schemeClr val="tx1"/>
                </a:solidFill>
              </a:rPr>
              <a:t>describes the way in which an object is involved in an association relationship</a:t>
            </a:r>
          </a:p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00" y="1904387"/>
            <a:ext cx="6458201" cy="18487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06" y="4483124"/>
            <a:ext cx="3529989" cy="126558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Binary Association – </a:t>
            </a:r>
            <a:r>
              <a:rPr lang="en-US" dirty="0" err="1" smtClean="0">
                <a:latin typeface="Courier" pitchFamily="49" charset="0"/>
              </a:rPr>
              <a:t>xor</a:t>
            </a:r>
            <a:r>
              <a:rPr lang="en-US" dirty="0" smtClean="0"/>
              <a:t> constraint</a:t>
            </a:r>
            <a:endParaRPr lang="en-US" noProof="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“exclusive or” constraint</a:t>
            </a:r>
          </a:p>
          <a:p>
            <a:pPr eaLnBrk="1" hangingPunct="1"/>
            <a:r>
              <a:rPr lang="en-US" noProof="0" dirty="0" smtClean="0"/>
              <a:t>An object of class </a:t>
            </a:r>
            <a:r>
              <a:rPr lang="en-US" b="1" noProof="0" dirty="0" smtClean="0">
                <a:latin typeface="Courier" pitchFamily="49" charset="0"/>
              </a:rPr>
              <a:t>A</a:t>
            </a:r>
            <a:r>
              <a:rPr lang="en-US" noProof="0" dirty="0" smtClean="0"/>
              <a:t> is to be associated with an object of class </a:t>
            </a:r>
            <a:r>
              <a:rPr lang="en-US" b="1" noProof="0" dirty="0" smtClean="0">
                <a:latin typeface="Courier" pitchFamily="49" charset="0"/>
              </a:rPr>
              <a:t>B</a:t>
            </a:r>
            <a:r>
              <a:rPr lang="en-US" noProof="0" dirty="0" smtClean="0"/>
              <a:t> or an object of class </a:t>
            </a:r>
            <a:r>
              <a:rPr lang="en-US" b="1" noProof="0" dirty="0" smtClean="0">
                <a:latin typeface="Courier" pitchFamily="49" charset="0"/>
              </a:rPr>
              <a:t>C</a:t>
            </a:r>
            <a:r>
              <a:rPr lang="en-US" noProof="0" dirty="0" smtClean="0"/>
              <a:t> but not with both.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56" y="225110"/>
            <a:ext cx="1231019" cy="6308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75" y="2557668"/>
            <a:ext cx="4868250" cy="174266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Unary Association - Example</a:t>
            </a:r>
            <a:endParaRPr lang="en-US" noProof="0" dirty="0"/>
          </a:p>
        </p:txBody>
      </p:sp>
      <p:sp>
        <p:nvSpPr>
          <p:cNvPr id="6" name="Gewitterblitz 5"/>
          <p:cNvSpPr/>
          <p:nvPr/>
        </p:nvSpPr>
        <p:spPr>
          <a:xfrm flipH="1">
            <a:off x="5925266" y="3429000"/>
            <a:ext cx="428628" cy="642942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11" y="1338030"/>
            <a:ext cx="4238986" cy="41819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5" y="1840942"/>
            <a:ext cx="2492489" cy="89518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313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n-</a:t>
            </a:r>
            <a:r>
              <a:rPr lang="en-US" noProof="0" dirty="0" err="1" smtClean="0"/>
              <a:t>ary</a:t>
            </a:r>
            <a:r>
              <a:rPr lang="en-US" noProof="0" dirty="0" smtClean="0"/>
              <a:t> Association (1/2)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More than two partner objects are involved in the relationship.</a:t>
            </a:r>
          </a:p>
          <a:p>
            <a:r>
              <a:rPr lang="en-US" dirty="0" smtClean="0"/>
              <a:t>No navigation directions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025676" y="2359693"/>
            <a:ext cx="5092649" cy="2138615"/>
            <a:chOff x="2945882" y="2359693"/>
            <a:chExt cx="5092649" cy="2138615"/>
          </a:xfrm>
        </p:grpSpPr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6772436" y="3811518"/>
              <a:ext cx="1266095" cy="53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 eaLnBrk="0" hangingPunct="0">
                <a:lnSpc>
                  <a:spcPct val="90000"/>
                </a:lnSpc>
                <a:defRPr/>
              </a:pP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Ternary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association</a:t>
              </a:r>
              <a:endParaRPr lang="de-DE" dirty="0">
                <a:solidFill>
                  <a:srgbClr val="FE8400"/>
                </a:solidFill>
                <a:latin typeface="+mn-lt"/>
              </a:endParaRPr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 flipH="1" flipV="1">
              <a:off x="5740893" y="3593934"/>
              <a:ext cx="1031543" cy="435168"/>
            </a:xfrm>
            <a:prstGeom prst="line">
              <a:avLst/>
            </a:prstGeom>
            <a:noFill/>
            <a:ln w="12700">
              <a:solidFill>
                <a:srgbClr val="FE84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AT">
                <a:solidFill>
                  <a:srgbClr val="FE8400"/>
                </a:solidFill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882" y="2359693"/>
              <a:ext cx="3252237" cy="2138615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56" y="225101"/>
            <a:ext cx="1231019" cy="63086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Association (2/2)</a:t>
            </a:r>
            <a:endParaRPr lang="en-US" noProof="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JM" dirty="0" smtClean="0"/>
              <a:t>Example</a:t>
            </a:r>
          </a:p>
          <a:p>
            <a:pPr lvl="1" eaLnBrk="1" hangingPunct="1"/>
            <a:r>
              <a:rPr lang="en-JM" dirty="0" smtClean="0"/>
              <a:t>(</a:t>
            </a:r>
            <a:r>
              <a:rPr lang="en-JM" b="1" dirty="0" smtClean="0">
                <a:latin typeface="Courier" pitchFamily="49" charset="0"/>
              </a:rPr>
              <a:t>Student</a:t>
            </a:r>
            <a:r>
              <a:rPr lang="en-JM" dirty="0" smtClean="0"/>
              <a:t>, </a:t>
            </a:r>
            <a:r>
              <a:rPr lang="en-JM" b="1" dirty="0" smtClean="0">
                <a:latin typeface="Courier" pitchFamily="49" charset="0"/>
              </a:rPr>
              <a:t>Exam</a:t>
            </a:r>
            <a:r>
              <a:rPr lang="en-JM" dirty="0" smtClean="0"/>
              <a:t>) </a:t>
            </a:r>
            <a:r>
              <a:rPr lang="en-JM" dirty="0" smtClean="0">
                <a:sym typeface="Wingdings" pitchFamily="2" charset="2"/>
              </a:rPr>
              <a:t> (</a:t>
            </a:r>
            <a:r>
              <a:rPr lang="en-JM" b="1" dirty="0" smtClean="0">
                <a:latin typeface="Courier" pitchFamily="49" charset="0"/>
                <a:sym typeface="Wingdings" pitchFamily="2" charset="2"/>
              </a:rPr>
              <a:t>Lecturer</a:t>
            </a:r>
            <a:r>
              <a:rPr lang="en-JM" dirty="0" smtClean="0">
                <a:sym typeface="Wingdings" pitchFamily="2" charset="2"/>
              </a:rPr>
              <a:t>)</a:t>
            </a:r>
          </a:p>
          <a:p>
            <a:pPr lvl="2" eaLnBrk="1" hangingPunct="1"/>
            <a:r>
              <a:rPr lang="en-JM" dirty="0" smtClean="0">
                <a:sym typeface="Wingdings" pitchFamily="2" charset="2"/>
              </a:rPr>
              <a:t>One student takes one exam with one or no lecturer</a:t>
            </a:r>
            <a:endParaRPr lang="en-JM" b="1" dirty="0" smtClean="0">
              <a:latin typeface="Courier" pitchFamily="49" charset="0"/>
              <a:sym typeface="Wingdings" pitchFamily="2" charset="2"/>
            </a:endParaRPr>
          </a:p>
          <a:p>
            <a:pPr lvl="1" eaLnBrk="1" hangingPunct="1"/>
            <a:r>
              <a:rPr lang="en-JM" dirty="0" smtClean="0">
                <a:sym typeface="Wingdings" pitchFamily="2" charset="2"/>
              </a:rPr>
              <a:t>(</a:t>
            </a:r>
            <a:r>
              <a:rPr lang="en-JM" b="1" dirty="0" smtClean="0">
                <a:latin typeface="Courier" pitchFamily="49" charset="0"/>
                <a:sym typeface="Wingdings" pitchFamily="2" charset="2"/>
              </a:rPr>
              <a:t>Exam</a:t>
            </a:r>
            <a:r>
              <a:rPr lang="en-JM" dirty="0" smtClean="0">
                <a:sym typeface="Wingdings" pitchFamily="2" charset="2"/>
              </a:rPr>
              <a:t>, </a:t>
            </a:r>
            <a:r>
              <a:rPr lang="en-JM" b="1" dirty="0" smtClean="0">
                <a:latin typeface="Courier" pitchFamily="49" charset="0"/>
                <a:sym typeface="Wingdings" pitchFamily="2" charset="2"/>
              </a:rPr>
              <a:t>Lecturer</a:t>
            </a:r>
            <a:r>
              <a:rPr lang="en-JM" dirty="0" smtClean="0">
                <a:sym typeface="Wingdings" pitchFamily="2" charset="2"/>
              </a:rPr>
              <a:t>)  (</a:t>
            </a:r>
            <a:r>
              <a:rPr lang="en-JM" b="1" dirty="0" smtClean="0">
                <a:latin typeface="Courier" pitchFamily="49" charset="0"/>
                <a:sym typeface="Wingdings" pitchFamily="2" charset="2"/>
              </a:rPr>
              <a:t>Student</a:t>
            </a:r>
            <a:r>
              <a:rPr lang="en-JM" dirty="0" smtClean="0">
                <a:sym typeface="Wingdings" pitchFamily="2" charset="2"/>
              </a:rPr>
              <a:t>)</a:t>
            </a:r>
          </a:p>
          <a:p>
            <a:pPr lvl="2" eaLnBrk="1" hangingPunct="1"/>
            <a:r>
              <a:rPr lang="en-JM" dirty="0" smtClean="0">
                <a:sym typeface="Wingdings" pitchFamily="2" charset="2"/>
              </a:rPr>
              <a:t>One exam with one lecturer can be taken by any number of students</a:t>
            </a:r>
          </a:p>
          <a:p>
            <a:pPr lvl="1" eaLnBrk="1" hangingPunct="1"/>
            <a:r>
              <a:rPr lang="en-JM" dirty="0" smtClean="0">
                <a:sym typeface="Wingdings" pitchFamily="2" charset="2"/>
              </a:rPr>
              <a:t>(</a:t>
            </a:r>
            <a:r>
              <a:rPr lang="en-JM" b="1" dirty="0" smtClean="0">
                <a:latin typeface="Courier" pitchFamily="49" charset="0"/>
                <a:sym typeface="Wingdings" pitchFamily="2" charset="2"/>
              </a:rPr>
              <a:t>Student</a:t>
            </a:r>
            <a:r>
              <a:rPr lang="en-JM" dirty="0" smtClean="0">
                <a:sym typeface="Wingdings" pitchFamily="2" charset="2"/>
              </a:rPr>
              <a:t>, </a:t>
            </a:r>
            <a:r>
              <a:rPr lang="en-JM" b="1" dirty="0" smtClean="0">
                <a:latin typeface="Courier" pitchFamily="49" charset="0"/>
                <a:sym typeface="Wingdings" pitchFamily="2" charset="2"/>
              </a:rPr>
              <a:t>Lecturer</a:t>
            </a:r>
            <a:r>
              <a:rPr lang="en-JM" dirty="0" smtClean="0">
                <a:sym typeface="Wingdings" pitchFamily="2" charset="2"/>
              </a:rPr>
              <a:t>)  (</a:t>
            </a:r>
            <a:r>
              <a:rPr lang="en-JM" b="1" dirty="0" smtClean="0">
                <a:latin typeface="Courier" pitchFamily="49" charset="0"/>
                <a:sym typeface="Wingdings" pitchFamily="2" charset="2"/>
              </a:rPr>
              <a:t>Exam</a:t>
            </a:r>
            <a:r>
              <a:rPr lang="en-JM" dirty="0" smtClean="0">
                <a:sym typeface="Wingdings" pitchFamily="2" charset="2"/>
              </a:rPr>
              <a:t>)</a:t>
            </a:r>
          </a:p>
          <a:p>
            <a:pPr lvl="2" eaLnBrk="1" hangingPunct="1"/>
            <a:r>
              <a:rPr lang="en-JM" dirty="0" smtClean="0">
                <a:sym typeface="Wingdings" pitchFamily="2" charset="2"/>
              </a:rPr>
              <a:t>One student can be graded by one </a:t>
            </a:r>
            <a:r>
              <a:rPr lang="en-JM" b="1" dirty="0" smtClean="0">
                <a:latin typeface="Courier" pitchFamily="49" charset="0"/>
                <a:sym typeface="Wingdings" pitchFamily="2" charset="2"/>
              </a:rPr>
              <a:t>Lecturer</a:t>
            </a:r>
            <a:r>
              <a:rPr lang="en-JM" dirty="0" smtClean="0">
                <a:sym typeface="Wingdings" pitchFamily="2" charset="2"/>
              </a:rPr>
              <a:t> for any number of exams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14911" y="4206681"/>
            <a:ext cx="6234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4000" dirty="0" smtClean="0">
                <a:solidFill>
                  <a:srgbClr val="FE8400"/>
                </a:solidFill>
              </a:rPr>
              <a:t>≠</a:t>
            </a:r>
            <a:endParaRPr lang="en-GB" sz="4000" dirty="0">
              <a:solidFill>
                <a:srgbClr val="FE84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8" y="3539561"/>
            <a:ext cx="3105504" cy="20421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31" y="3903832"/>
            <a:ext cx="3793572" cy="131358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Content</a:t>
            </a:r>
            <a:endParaRPr lang="en-US" noProof="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Objects</a:t>
            </a:r>
          </a:p>
          <a:p>
            <a:r>
              <a:rPr lang="en-US" dirty="0" smtClean="0"/>
              <a:t>Classes</a:t>
            </a:r>
          </a:p>
          <a:p>
            <a:r>
              <a:rPr lang="en-US" noProof="0" dirty="0" smtClean="0"/>
              <a:t>Attributes</a:t>
            </a:r>
          </a:p>
          <a:p>
            <a:r>
              <a:rPr lang="en-US" dirty="0" smtClean="0"/>
              <a:t>Operations</a:t>
            </a:r>
          </a:p>
          <a:p>
            <a:r>
              <a:rPr lang="en-US" noProof="0" dirty="0" smtClean="0"/>
              <a:t>Relationships</a:t>
            </a:r>
          </a:p>
          <a:p>
            <a:pPr lvl="1"/>
            <a:r>
              <a:rPr lang="en-US" dirty="0" smtClean="0"/>
              <a:t>Binary Association</a:t>
            </a:r>
          </a:p>
          <a:p>
            <a:pPr lvl="1"/>
            <a:r>
              <a:rPr lang="en-US" noProof="0" dirty="0" smtClean="0"/>
              <a:t>N-</a:t>
            </a:r>
            <a:r>
              <a:rPr lang="en-US" noProof="0" dirty="0" err="1" smtClean="0"/>
              <a:t>ary</a:t>
            </a:r>
            <a:r>
              <a:rPr lang="en-US" noProof="0" dirty="0" smtClean="0"/>
              <a:t> Association</a:t>
            </a:r>
          </a:p>
          <a:p>
            <a:pPr lvl="1"/>
            <a:r>
              <a:rPr lang="en-US" dirty="0" smtClean="0"/>
              <a:t>Association Class</a:t>
            </a:r>
          </a:p>
          <a:p>
            <a:pPr lvl="1"/>
            <a:r>
              <a:rPr lang="en-US" noProof="0" dirty="0" smtClean="0"/>
              <a:t>Aggregation</a:t>
            </a:r>
          </a:p>
          <a:p>
            <a:pPr lvl="1"/>
            <a:r>
              <a:rPr lang="en-US" dirty="0" smtClean="0"/>
              <a:t>Generalization</a:t>
            </a:r>
          </a:p>
          <a:p>
            <a:r>
              <a:rPr lang="en-US" noProof="0" dirty="0" smtClean="0"/>
              <a:t>Creating a class diagram</a:t>
            </a:r>
          </a:p>
          <a:p>
            <a:r>
              <a:rPr lang="en-US" dirty="0" smtClean="0"/>
              <a:t>Code Generation</a:t>
            </a:r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Association Class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Assign attributes to the relationship between classes rather than to a class itself</a:t>
            </a:r>
          </a:p>
          <a:p>
            <a:pPr eaLnBrk="1" hangingPunct="1"/>
            <a:endParaRPr lang="en-US" noProof="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56" y="225110"/>
            <a:ext cx="1231019" cy="6308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46" y="1650292"/>
            <a:ext cx="5017508" cy="404873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77" y="3986203"/>
            <a:ext cx="5221647" cy="180282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77" y="1616547"/>
            <a:ext cx="5221647" cy="1802822"/>
          </a:xfrm>
          <a:prstGeom prst="rect">
            <a:avLst/>
          </a:prstGeom>
        </p:spPr>
      </p:pic>
      <p:sp>
        <p:nvSpPr>
          <p:cNvPr id="3379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Necessary when modeling n:m Associations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>
              <a:buFont typeface="Wingdings" pitchFamily="2" charset="2"/>
              <a:buNone/>
            </a:pPr>
            <a:endParaRPr lang="en-US" noProof="0" dirty="0" smtClean="0"/>
          </a:p>
          <a:p>
            <a:pPr eaLnBrk="1" hangingPunct="1"/>
            <a:r>
              <a:rPr lang="en-US" noProof="0" dirty="0" smtClean="0"/>
              <a:t>With 1:1 or 1:n possible but not necessary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Association Class</a:t>
            </a:r>
          </a:p>
        </p:txBody>
      </p:sp>
      <p:sp>
        <p:nvSpPr>
          <p:cNvPr id="9" name="Geschweifte Klammer rechts 31"/>
          <p:cNvSpPr>
            <a:spLocks/>
          </p:cNvSpPr>
          <p:nvPr/>
        </p:nvSpPr>
        <p:spPr bwMode="auto">
          <a:xfrm>
            <a:off x="5260482" y="5325001"/>
            <a:ext cx="163513" cy="446088"/>
          </a:xfrm>
          <a:prstGeom prst="rightBrace">
            <a:avLst>
              <a:gd name="adj1" fmla="val 8323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AT" sz="2400" i="0">
              <a:solidFill>
                <a:schemeClr val="tx2">
                  <a:lumMod val="75000"/>
                </a:schemeClr>
              </a:solidFill>
              <a:latin typeface="Times"/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8886810">
            <a:off x="5455911" y="5382349"/>
            <a:ext cx="232947" cy="114947"/>
          </a:xfrm>
          <a:prstGeom prst="leftArrow">
            <a:avLst>
              <a:gd name="adj1" fmla="val 50000"/>
              <a:gd name="adj2" fmla="val 52534"/>
            </a:avLst>
          </a:prstGeom>
          <a:solidFill>
            <a:srgbClr val="FE8400"/>
          </a:solidFill>
          <a:ln w="12700">
            <a:solidFill>
              <a:srgbClr val="FE84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>
              <a:solidFill>
                <a:srgbClr val="FE8400"/>
              </a:solidFill>
            </a:endParaRPr>
          </a:p>
        </p:txBody>
      </p:sp>
      <p:sp>
        <p:nvSpPr>
          <p:cNvPr id="11" name="Geschweifte Klammer links 30"/>
          <p:cNvSpPr>
            <a:spLocks/>
          </p:cNvSpPr>
          <p:nvPr/>
        </p:nvSpPr>
        <p:spPr bwMode="auto">
          <a:xfrm>
            <a:off x="5623594" y="4961614"/>
            <a:ext cx="190361" cy="415185"/>
          </a:xfrm>
          <a:prstGeom prst="leftBrace">
            <a:avLst>
              <a:gd name="adj1" fmla="val 8374"/>
              <a:gd name="adj2" fmla="val 50000"/>
            </a:avLst>
          </a:prstGeom>
          <a:solidFill>
            <a:schemeClr val="bg1"/>
          </a:solidFill>
          <a:ln w="12700" algn="ctr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AT" sz="2400" i="0">
              <a:solidFill>
                <a:srgbClr val="FE8400"/>
              </a:solidFill>
              <a:latin typeface="Times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V="1">
            <a:off x="5359179" y="2799889"/>
            <a:ext cx="1226568" cy="3872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609900" y="2644828"/>
            <a:ext cx="1924949" cy="30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Association</a:t>
            </a:r>
            <a:r>
              <a:rPr lang="de-DE" dirty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class</a:t>
            </a:r>
            <a:endParaRPr lang="de-DE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858033" y="4201616"/>
            <a:ext cx="1511855" cy="224676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de-AT" sz="14000" i="0" dirty="0" smtClean="0">
                <a:solidFill>
                  <a:srgbClr val="FE8400">
                    <a:alpha val="49000"/>
                  </a:srgbClr>
                </a:solidFill>
              </a:rPr>
              <a:t>X</a:t>
            </a:r>
            <a:endParaRPr lang="en-GB" sz="14000" i="0" dirty="0">
              <a:solidFill>
                <a:srgbClr val="FE8400">
                  <a:alpha val="49000"/>
                </a:srgbClr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868063" y="4961614"/>
            <a:ext cx="1129085" cy="3633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Association Class vs. Regular Class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815573" y="2031343"/>
            <a:ext cx="7418408" cy="3101003"/>
            <a:chOff x="823913" y="2761068"/>
            <a:chExt cx="7418408" cy="3101003"/>
          </a:xfrm>
        </p:grpSpPr>
        <p:sp>
          <p:nvSpPr>
            <p:cNvPr id="34822" name="Text Box 54"/>
            <p:cNvSpPr txBox="1">
              <a:spLocks noChangeArrowheads="1"/>
            </p:cNvSpPr>
            <p:nvPr/>
          </p:nvSpPr>
          <p:spPr bwMode="auto">
            <a:xfrm>
              <a:off x="5103813" y="5031074"/>
              <a:ext cx="3018775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dirty="0" smtClean="0">
                  <a:latin typeface="+mn-lt"/>
                </a:rPr>
                <a:t>A </a:t>
              </a:r>
              <a:r>
                <a:rPr lang="de-AT" dirty="0" smtClean="0">
                  <a:latin typeface="Courier" pitchFamily="49" charset="0"/>
                </a:rPr>
                <a:t>Student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can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have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solidFill>
                    <a:srgbClr val="FE8400"/>
                  </a:solidFill>
                  <a:latin typeface="+mn-lt"/>
                </a:rPr>
                <a:t>mutiple</a:t>
              </a:r>
              <a:r>
                <a:rPr lang="de-AT" dirty="0" smtClean="0">
                  <a:solidFill>
                    <a:srgbClr val="FE8400"/>
                  </a:solidFill>
                  <a:latin typeface="+mn-lt"/>
                </a:rPr>
                <a:t> </a:t>
              </a:r>
            </a:p>
            <a:p>
              <a:r>
                <a:rPr lang="de-AT" dirty="0" err="1" smtClean="0">
                  <a:latin typeface="Courier" pitchFamily="49" charset="0"/>
                </a:rPr>
                <a:t>Enrollment</a:t>
              </a:r>
              <a:r>
                <a:rPr lang="de-AT" dirty="0" err="1" smtClean="0">
                  <a:latin typeface="+mn-lt"/>
                </a:rPr>
                <a:t>s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for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one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and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the</a:t>
              </a:r>
              <a:r>
                <a:rPr lang="de-AT" dirty="0" smtClean="0">
                  <a:latin typeface="+mn-lt"/>
                </a:rPr>
                <a:t> </a:t>
              </a:r>
            </a:p>
            <a:p>
              <a:r>
                <a:rPr lang="de-AT" dirty="0" smtClean="0">
                  <a:latin typeface="+mn-lt"/>
                </a:rPr>
                <a:t>same </a:t>
              </a:r>
              <a:r>
                <a:rPr lang="de-AT" dirty="0" err="1" smtClean="0">
                  <a:latin typeface="Courier" pitchFamily="49" charset="0"/>
                </a:rPr>
                <a:t>StudyProgram</a:t>
              </a:r>
              <a:endParaRPr lang="de-AT" dirty="0" smtClean="0">
                <a:latin typeface="Courier" pitchFamily="49" charset="0"/>
              </a:endParaRPr>
            </a:p>
          </p:txBody>
        </p:sp>
        <p:sp>
          <p:nvSpPr>
            <p:cNvPr id="34823" name="Text Box 55"/>
            <p:cNvSpPr txBox="1">
              <a:spLocks noChangeArrowheads="1"/>
            </p:cNvSpPr>
            <p:nvPr/>
          </p:nvSpPr>
          <p:spPr bwMode="auto">
            <a:xfrm>
              <a:off x="854075" y="5031074"/>
              <a:ext cx="3045498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dirty="0" smtClean="0">
                  <a:latin typeface="+mn-lt"/>
                </a:rPr>
                <a:t>A </a:t>
              </a:r>
              <a:r>
                <a:rPr lang="de-AT" dirty="0">
                  <a:latin typeface="Courier" pitchFamily="49" charset="0"/>
                </a:rPr>
                <a:t>S</a:t>
              </a:r>
              <a:r>
                <a:rPr lang="de-AT" dirty="0" smtClean="0">
                  <a:latin typeface="Courier" pitchFamily="49" charset="0"/>
                </a:rPr>
                <a:t>tudent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can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enroll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for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one</a:t>
              </a:r>
              <a:r>
                <a:rPr lang="de-AT" dirty="0" smtClean="0">
                  <a:latin typeface="+mn-lt"/>
                </a:rPr>
                <a:t> </a:t>
              </a:r>
              <a:br>
                <a:rPr lang="de-AT" dirty="0" smtClean="0">
                  <a:latin typeface="+mn-lt"/>
                </a:rPr>
              </a:br>
              <a:r>
                <a:rPr lang="de-AT" dirty="0" err="1" smtClean="0">
                  <a:latin typeface="+mn-lt"/>
                </a:rPr>
                <a:t>particular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Courier" pitchFamily="49" charset="0"/>
                </a:rPr>
                <a:t>StudyProgram</a:t>
              </a:r>
              <a:r>
                <a:rPr lang="de-AT" dirty="0" smtClean="0">
                  <a:latin typeface="+mn-lt"/>
                </a:rPr>
                <a:t> </a:t>
              </a:r>
              <a:r>
                <a:rPr lang="de-AT" dirty="0" err="1" smtClean="0">
                  <a:latin typeface="+mn-lt"/>
                </a:rPr>
                <a:t>only</a:t>
              </a:r>
              <a:r>
                <a:rPr lang="de-AT" dirty="0" smtClean="0">
                  <a:latin typeface="+mn-lt"/>
                </a:rPr>
                <a:t> </a:t>
              </a:r>
              <a:br>
                <a:rPr lang="de-AT" dirty="0" smtClean="0">
                  <a:latin typeface="+mn-lt"/>
                </a:rPr>
              </a:br>
              <a:r>
                <a:rPr lang="de-AT" dirty="0" err="1" smtClean="0">
                  <a:solidFill>
                    <a:srgbClr val="FE8400"/>
                  </a:solidFill>
                  <a:latin typeface="+mn-lt"/>
                </a:rPr>
                <a:t>once</a:t>
              </a:r>
              <a:endParaRPr lang="de-AT" dirty="0">
                <a:solidFill>
                  <a:srgbClr val="FE8400"/>
                </a:solidFill>
                <a:latin typeface="+mn-lt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034640" y="3217818"/>
              <a:ext cx="62345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4000" dirty="0" smtClean="0">
                  <a:solidFill>
                    <a:srgbClr val="FE8400"/>
                  </a:solidFill>
                </a:rPr>
                <a:t>≠</a:t>
              </a:r>
              <a:endParaRPr lang="en-GB" sz="4000" dirty="0">
                <a:solidFill>
                  <a:srgbClr val="FE8400"/>
                </a:solidFill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13" y="2761069"/>
              <a:ext cx="2517286" cy="162138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75" y="2761068"/>
              <a:ext cx="3121046" cy="1621386"/>
            </a:xfrm>
            <a:prstGeom prst="rect">
              <a:avLst/>
            </a:prstGeom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ym typeface="Symbol" pitchFamily="18" charset="2"/>
              </a:rPr>
              <a:t>Default: </a:t>
            </a:r>
            <a:r>
              <a:rPr lang="de-DE" dirty="0" err="1" smtClean="0">
                <a:solidFill>
                  <a:schemeClr val="tx1"/>
                </a:solidFill>
                <a:sym typeface="Symbol" pitchFamily="18" charset="2"/>
              </a:rPr>
              <a:t>no</a:t>
            </a:r>
            <a:r>
              <a:rPr lang="de-DE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sym typeface="Symbol" pitchFamily="18" charset="2"/>
              </a:rPr>
              <a:t>duplicates</a:t>
            </a:r>
            <a:endParaRPr lang="de-DE" dirty="0" smtClean="0">
              <a:solidFill>
                <a:schemeClr val="tx1"/>
              </a:solidFill>
              <a:sym typeface="Symbol" pitchFamily="18" charset="2"/>
            </a:endParaRPr>
          </a:p>
          <a:p>
            <a:pPr eaLnBrk="1" hangingPunct="1"/>
            <a:endParaRPr lang="de-AT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1875595"/>
            <a:ext cx="3905125" cy="2285424"/>
          </a:xfrm>
          <a:prstGeom prst="rect">
            <a:avLst/>
          </a:prstGeom>
        </p:spPr>
      </p:pic>
      <p:sp>
        <p:nvSpPr>
          <p:cNvPr id="11" name="Rectangle 53"/>
          <p:cNvSpPr txBox="1">
            <a:spLocks noChangeArrowheads="1"/>
          </p:cNvSpPr>
          <p:nvPr/>
        </p:nvSpPr>
        <p:spPr bwMode="auto">
          <a:xfrm>
            <a:off x="4578350" y="1144605"/>
            <a:ext cx="396875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FE84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i="0" kern="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non-</a:t>
            </a:r>
            <a:r>
              <a:rPr lang="de-DE" sz="2000" i="0" kern="0" dirty="0" err="1" smtClean="0">
                <a:solidFill>
                  <a:schemeClr val="tx2"/>
                </a:solidFill>
                <a:latin typeface="+mn-lt"/>
                <a:sym typeface="Symbol" pitchFamily="18" charset="2"/>
              </a:rPr>
              <a:t>unique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: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duplicates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allowed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FE84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Association Class – </a:t>
            </a:r>
            <a:r>
              <a:rPr lang="en-US" noProof="0" dirty="0" smtClean="0">
                <a:latin typeface="Courier" pitchFamily="49" charset="0"/>
              </a:rPr>
              <a:t>unique</a:t>
            </a:r>
            <a:r>
              <a:rPr lang="en-US" noProof="0" dirty="0" smtClean="0"/>
              <a:t>/</a:t>
            </a:r>
            <a:r>
              <a:rPr lang="en-US" noProof="0" dirty="0" smtClean="0">
                <a:latin typeface="Courier" pitchFamily="49" charset="0"/>
              </a:rPr>
              <a:t>non-unique</a:t>
            </a:r>
            <a:r>
              <a:rPr lang="en-US" noProof="0" dirty="0" smtClean="0"/>
              <a:t> (1/2)</a:t>
            </a:r>
          </a:p>
        </p:txBody>
      </p:sp>
      <p:sp>
        <p:nvSpPr>
          <p:cNvPr id="34822" name="Text Box 54"/>
          <p:cNvSpPr txBox="1">
            <a:spLocks noChangeArrowheads="1"/>
          </p:cNvSpPr>
          <p:nvPr/>
        </p:nvSpPr>
        <p:spPr bwMode="auto">
          <a:xfrm>
            <a:off x="323850" y="4712435"/>
            <a:ext cx="396107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dirty="0" smtClean="0">
                <a:latin typeface="+mn-lt"/>
              </a:rPr>
              <a:t>A student can only be granted an</a:t>
            </a:r>
          </a:p>
          <a:p>
            <a:r>
              <a:rPr lang="en-AU" dirty="0" smtClean="0">
                <a:latin typeface="+mn-lt"/>
              </a:rPr>
              <a:t>exam meeting for a specific exam</a:t>
            </a:r>
            <a:r>
              <a:rPr lang="en-AU" dirty="0" smtClean="0">
                <a:latin typeface="Courier" pitchFamily="49" charset="0"/>
              </a:rPr>
              <a:t> </a:t>
            </a:r>
            <a:r>
              <a:rPr lang="en-AU" dirty="0" smtClean="0">
                <a:solidFill>
                  <a:srgbClr val="FE8400"/>
                </a:solidFill>
                <a:latin typeface="+mn-lt"/>
              </a:rPr>
              <a:t>once</a:t>
            </a:r>
            <a:r>
              <a:rPr lang="en-AU" dirty="0" smtClean="0">
                <a:latin typeface="+mn-lt"/>
              </a:rPr>
              <a:t>.</a:t>
            </a:r>
            <a:r>
              <a:rPr lang="en-AU" dirty="0" smtClean="0">
                <a:solidFill>
                  <a:srgbClr val="FE8400"/>
                </a:solidFill>
                <a:latin typeface="+mn-lt"/>
              </a:rPr>
              <a:t> </a:t>
            </a:r>
          </a:p>
        </p:txBody>
      </p:sp>
      <p:sp>
        <p:nvSpPr>
          <p:cNvPr id="34823" name="Text Box 55"/>
          <p:cNvSpPr txBox="1">
            <a:spLocks noChangeArrowheads="1"/>
          </p:cNvSpPr>
          <p:nvPr/>
        </p:nvSpPr>
        <p:spPr bwMode="auto">
          <a:xfrm>
            <a:off x="4578350" y="4712435"/>
            <a:ext cx="348364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JM" dirty="0" smtClean="0">
                <a:latin typeface="+mn-lt"/>
              </a:rPr>
              <a:t>A student can have </a:t>
            </a:r>
            <a:r>
              <a:rPr lang="en-JM" dirty="0" smtClean="0">
                <a:solidFill>
                  <a:srgbClr val="FE8400"/>
                </a:solidFill>
                <a:latin typeface="+mn-lt"/>
              </a:rPr>
              <a:t>more than one </a:t>
            </a:r>
          </a:p>
          <a:p>
            <a:r>
              <a:rPr lang="en-JM" dirty="0" smtClean="0">
                <a:latin typeface="+mn-lt"/>
              </a:rPr>
              <a:t>exam meetings for a specific exam.</a:t>
            </a:r>
            <a:endParaRPr lang="en-JM" dirty="0" smtClean="0">
              <a:latin typeface="Courier" pitchFamily="49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875596"/>
            <a:ext cx="3548239" cy="228542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Class – </a:t>
            </a:r>
            <a:r>
              <a:rPr lang="en-US" dirty="0" smtClean="0">
                <a:latin typeface="Courier" pitchFamily="49" charset="0"/>
              </a:rPr>
              <a:t>unique</a:t>
            </a:r>
            <a:r>
              <a:rPr lang="en-US" dirty="0" smtClean="0"/>
              <a:t>/</a:t>
            </a:r>
            <a:r>
              <a:rPr lang="en-US" dirty="0" smtClean="0">
                <a:latin typeface="Courier" pitchFamily="49" charset="0"/>
              </a:rPr>
              <a:t>non-unique</a:t>
            </a:r>
            <a:r>
              <a:rPr lang="en-US" dirty="0" smtClean="0"/>
              <a:t> (2/2)</a:t>
            </a:r>
            <a:endParaRPr lang="en-US" noProof="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465021" y="4658434"/>
            <a:ext cx="2174154" cy="1075900"/>
            <a:chOff x="6465021" y="4658434"/>
            <a:chExt cx="2174154" cy="1075900"/>
          </a:xfrm>
        </p:grpSpPr>
        <p:sp>
          <p:nvSpPr>
            <p:cNvPr id="10" name="Rechteck 9"/>
            <p:cNvSpPr/>
            <p:nvPr/>
          </p:nvSpPr>
          <p:spPr bwMode="auto">
            <a:xfrm>
              <a:off x="6465021" y="5004393"/>
              <a:ext cx="696036" cy="3957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7940865" y="5338549"/>
              <a:ext cx="696036" cy="3957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7943139" y="4658434"/>
              <a:ext cx="696036" cy="3957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5" name="Freihandform 14"/>
            <p:cNvSpPr/>
            <p:nvPr/>
          </p:nvSpPr>
          <p:spPr bwMode="auto">
            <a:xfrm>
              <a:off x="7161315" y="4859766"/>
              <a:ext cx="780057" cy="338025"/>
            </a:xfrm>
            <a:custGeom>
              <a:avLst/>
              <a:gdLst>
                <a:gd name="connsiteX0" fmla="*/ 0 w 780057"/>
                <a:gd name="connsiteY0" fmla="*/ 333691 h 389306"/>
                <a:gd name="connsiteX1" fmla="*/ 407363 w 780057"/>
                <a:gd name="connsiteY1" fmla="*/ 333691 h 389306"/>
                <a:gd name="connsiteX2" fmla="*/ 780057 w 780057"/>
                <a:gd name="connsiteY2" fmla="*/ 0 h 389306"/>
                <a:gd name="connsiteX3" fmla="*/ 780057 w 780057"/>
                <a:gd name="connsiteY3" fmla="*/ 0 h 389306"/>
                <a:gd name="connsiteX4" fmla="*/ 780057 w 780057"/>
                <a:gd name="connsiteY4" fmla="*/ 0 h 38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057" h="389306">
                  <a:moveTo>
                    <a:pt x="0" y="333691"/>
                  </a:moveTo>
                  <a:cubicBezTo>
                    <a:pt x="138676" y="361498"/>
                    <a:pt x="277353" y="389306"/>
                    <a:pt x="407363" y="333691"/>
                  </a:cubicBezTo>
                  <a:cubicBezTo>
                    <a:pt x="537373" y="278076"/>
                    <a:pt x="780057" y="0"/>
                    <a:pt x="780057" y="0"/>
                  </a:cubicBezTo>
                  <a:lnTo>
                    <a:pt x="780057" y="0"/>
                  </a:lnTo>
                  <a:lnTo>
                    <a:pt x="780057" y="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6" name="Freihandform 15"/>
            <p:cNvSpPr/>
            <p:nvPr/>
          </p:nvSpPr>
          <p:spPr bwMode="auto">
            <a:xfrm>
              <a:off x="7373664" y="5176123"/>
              <a:ext cx="567708" cy="377027"/>
            </a:xfrm>
            <a:custGeom>
              <a:avLst/>
              <a:gdLst>
                <a:gd name="connsiteX0" fmla="*/ 0 w 567708"/>
                <a:gd name="connsiteY0" fmla="*/ 0 h 377027"/>
                <a:gd name="connsiteX1" fmla="*/ 299022 w 567708"/>
                <a:gd name="connsiteY1" fmla="*/ 78005 h 377027"/>
                <a:gd name="connsiteX2" fmla="*/ 567708 w 567708"/>
                <a:gd name="connsiteY2" fmla="*/ 377027 h 37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708" h="377027">
                  <a:moveTo>
                    <a:pt x="0" y="0"/>
                  </a:moveTo>
                  <a:cubicBezTo>
                    <a:pt x="102202" y="7583"/>
                    <a:pt x="204404" y="15167"/>
                    <a:pt x="299022" y="78005"/>
                  </a:cubicBezTo>
                  <a:cubicBezTo>
                    <a:pt x="393640" y="140843"/>
                    <a:pt x="480674" y="258935"/>
                    <a:pt x="567708" y="377027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0" y="1134613"/>
            <a:ext cx="4919502" cy="155190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0" y="2947056"/>
            <a:ext cx="4919502" cy="278727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253968" y="4811664"/>
            <a:ext cx="1511855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de-AT" sz="4400" i="0" dirty="0" smtClean="0">
                <a:solidFill>
                  <a:srgbClr val="FE8400">
                    <a:alpha val="49000"/>
                  </a:srgbClr>
                </a:solidFill>
              </a:rPr>
              <a:t>X</a:t>
            </a:r>
            <a:endParaRPr lang="en-GB" sz="4400" i="0" dirty="0">
              <a:solidFill>
                <a:srgbClr val="FE8400">
                  <a:alpha val="49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55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Aggregation</a:t>
            </a:r>
            <a:endParaRPr lang="en-US" noProof="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JM" dirty="0" smtClean="0"/>
              <a:t>Special form of association</a:t>
            </a:r>
          </a:p>
          <a:p>
            <a:r>
              <a:rPr lang="en-JM" dirty="0" smtClean="0"/>
              <a:t>Used to express that a class is part of another class</a:t>
            </a:r>
          </a:p>
          <a:p>
            <a:r>
              <a:rPr lang="en-JM" noProof="0" dirty="0" smtClean="0"/>
              <a:t>Properties of the aggregation association:</a:t>
            </a:r>
          </a:p>
          <a:p>
            <a:pPr lvl="1"/>
            <a:r>
              <a:rPr lang="en-JM" b="1" dirty="0" smtClean="0"/>
              <a:t>Transitive</a:t>
            </a:r>
            <a:r>
              <a:rPr lang="en-JM" dirty="0" smtClean="0"/>
              <a:t>: if </a:t>
            </a:r>
            <a:r>
              <a:rPr lang="en-JM" b="1" dirty="0" smtClean="0">
                <a:latin typeface="Courier" pitchFamily="49" charset="0"/>
              </a:rPr>
              <a:t>B</a:t>
            </a:r>
            <a:r>
              <a:rPr lang="en-JM" dirty="0" smtClean="0"/>
              <a:t> is part of </a:t>
            </a:r>
            <a:r>
              <a:rPr lang="en-JM" b="1" dirty="0" smtClean="0">
                <a:latin typeface="Courier" pitchFamily="49" charset="0"/>
              </a:rPr>
              <a:t>A</a:t>
            </a:r>
            <a:r>
              <a:rPr lang="en-JM" dirty="0" smtClean="0"/>
              <a:t> and </a:t>
            </a:r>
            <a:r>
              <a:rPr lang="en-JM" b="1" dirty="0" smtClean="0">
                <a:latin typeface="Courier" pitchFamily="49" charset="0"/>
              </a:rPr>
              <a:t>C</a:t>
            </a:r>
            <a:r>
              <a:rPr lang="en-JM" dirty="0" smtClean="0"/>
              <a:t> is part of </a:t>
            </a:r>
            <a:r>
              <a:rPr lang="en-JM" b="1" dirty="0" smtClean="0">
                <a:latin typeface="Courier" pitchFamily="49" charset="0"/>
              </a:rPr>
              <a:t>B</a:t>
            </a:r>
            <a:r>
              <a:rPr lang="en-JM" dirty="0" smtClean="0"/>
              <a:t>, </a:t>
            </a:r>
            <a:r>
              <a:rPr lang="en-JM" b="1" dirty="0" smtClean="0">
                <a:latin typeface="Courier" pitchFamily="49" charset="0"/>
              </a:rPr>
              <a:t>C</a:t>
            </a:r>
            <a:r>
              <a:rPr lang="en-JM" dirty="0" smtClean="0"/>
              <a:t> is also part of </a:t>
            </a:r>
            <a:r>
              <a:rPr lang="en-JM" b="1" dirty="0" smtClean="0">
                <a:latin typeface="Courier" pitchFamily="49" charset="0"/>
              </a:rPr>
              <a:t>A</a:t>
            </a:r>
          </a:p>
          <a:p>
            <a:pPr lvl="1"/>
            <a:r>
              <a:rPr lang="en-JM" b="1" dirty="0" smtClean="0"/>
              <a:t>Asymmetric</a:t>
            </a:r>
            <a:r>
              <a:rPr lang="en-JM" dirty="0" smtClean="0"/>
              <a:t>: it is not possible for </a:t>
            </a:r>
            <a:r>
              <a:rPr lang="en-JM" b="1" dirty="0" smtClean="0">
                <a:latin typeface="Courier" pitchFamily="49" charset="0"/>
              </a:rPr>
              <a:t>A</a:t>
            </a:r>
            <a:r>
              <a:rPr lang="en-JM" dirty="0" smtClean="0"/>
              <a:t> to be part of </a:t>
            </a:r>
            <a:r>
              <a:rPr lang="en-JM" b="1" dirty="0" smtClean="0">
                <a:latin typeface="Courier" pitchFamily="49" charset="0"/>
              </a:rPr>
              <a:t>B</a:t>
            </a:r>
            <a:r>
              <a:rPr lang="en-JM" dirty="0" smtClean="0"/>
              <a:t> and</a:t>
            </a:r>
            <a:r>
              <a:rPr lang="en-JM" b="1" dirty="0" smtClean="0"/>
              <a:t> </a:t>
            </a:r>
            <a:r>
              <a:rPr lang="en-JM" b="1" dirty="0" smtClean="0">
                <a:latin typeface="Courier" pitchFamily="49" charset="0"/>
              </a:rPr>
              <a:t>B</a:t>
            </a:r>
            <a:r>
              <a:rPr lang="en-JM" b="1" dirty="0" smtClean="0"/>
              <a:t> </a:t>
            </a:r>
            <a:r>
              <a:rPr lang="en-JM" dirty="0" smtClean="0"/>
              <a:t>to be part of </a:t>
            </a:r>
            <a:r>
              <a:rPr lang="en-JM" b="1" dirty="0" smtClean="0">
                <a:latin typeface="Courier" pitchFamily="49" charset="0"/>
              </a:rPr>
              <a:t>A</a:t>
            </a:r>
            <a:r>
              <a:rPr lang="en-JM" dirty="0" smtClean="0"/>
              <a:t> simultaneously.</a:t>
            </a:r>
            <a:r>
              <a:rPr lang="en-JM" noProof="0" dirty="0" smtClean="0"/>
              <a:t/>
            </a:r>
            <a:br>
              <a:rPr lang="en-JM" noProof="0" dirty="0" smtClean="0"/>
            </a:br>
            <a:endParaRPr lang="en-JM" noProof="0" dirty="0" smtClean="0"/>
          </a:p>
          <a:p>
            <a:r>
              <a:rPr lang="en-JM" dirty="0" smtClean="0"/>
              <a:t>Two types:</a:t>
            </a:r>
          </a:p>
          <a:p>
            <a:pPr lvl="1"/>
            <a:r>
              <a:rPr lang="en-JM" dirty="0" smtClean="0"/>
              <a:t>Shared aggregation</a:t>
            </a:r>
          </a:p>
          <a:p>
            <a:pPr lvl="1"/>
            <a:r>
              <a:rPr lang="en-JM" dirty="0" smtClean="0"/>
              <a:t>Composition</a:t>
            </a:r>
            <a:endParaRPr lang="en-JM" noProof="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Shared Aggregation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dirty="0" smtClean="0"/>
              <a:t>Expresses </a:t>
            </a:r>
            <a:r>
              <a:rPr lang="en-US" dirty="0"/>
              <a:t>a weak belonging of the parts to a whole</a:t>
            </a:r>
          </a:p>
          <a:p>
            <a:pPr marL="542925" lvl="1" indent="0">
              <a:buNone/>
            </a:pPr>
            <a:r>
              <a:rPr lang="en-US" dirty="0"/>
              <a:t>= Parts also exist independently of the whole</a:t>
            </a:r>
          </a:p>
          <a:p>
            <a:r>
              <a:rPr lang="en-US" dirty="0"/>
              <a:t>Multiplicity at the aggregating end may be &gt;1</a:t>
            </a:r>
          </a:p>
          <a:p>
            <a:pPr marL="542925" lvl="1" indent="0">
              <a:buNone/>
            </a:pPr>
            <a:r>
              <a:rPr lang="en-US" dirty="0"/>
              <a:t>= One element can be part of multiple other elements simultaneously</a:t>
            </a:r>
          </a:p>
          <a:p>
            <a:r>
              <a:rPr lang="en-US" dirty="0" smtClean="0"/>
              <a:t>Spans </a:t>
            </a:r>
            <a:r>
              <a:rPr lang="en-US" dirty="0"/>
              <a:t>a directed acyclic graph</a:t>
            </a:r>
            <a:endParaRPr lang="de-AT" dirty="0" smtClean="0"/>
          </a:p>
          <a:p>
            <a:r>
              <a:rPr lang="de-AT" dirty="0" smtClean="0"/>
              <a:t>Syntax: </a:t>
            </a:r>
            <a:r>
              <a:rPr lang="de-AT" dirty="0" err="1" smtClean="0">
                <a:solidFill>
                  <a:schemeClr val="tx1"/>
                </a:solidFill>
              </a:rPr>
              <a:t>Hollow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diamond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aggregating </a:t>
            </a:r>
            <a:r>
              <a:rPr lang="en-US" dirty="0">
                <a:solidFill>
                  <a:schemeClr val="tx1"/>
                </a:solidFill>
              </a:rPr>
              <a:t>end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Example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Student</a:t>
            </a:r>
            <a:r>
              <a:rPr lang="en-US" dirty="0" smtClean="0">
                <a:solidFill>
                  <a:schemeClr val="tx1"/>
                </a:solidFill>
              </a:rPr>
              <a:t> is part of </a:t>
            </a:r>
            <a:r>
              <a:rPr lang="en-US" b="1" dirty="0" err="1" smtClean="0">
                <a:solidFill>
                  <a:schemeClr val="tx1"/>
                </a:solidFill>
                <a:latin typeface="Courier" pitchFamily="49" charset="0"/>
              </a:rPr>
              <a:t>LabClass</a:t>
            </a:r>
            <a:endParaRPr lang="en-US" b="1" dirty="0" smtClean="0">
              <a:solidFill>
                <a:schemeClr val="tx1"/>
              </a:solidFill>
              <a:latin typeface="Courier" pitchFamily="49" charset="0"/>
            </a:endParaRPr>
          </a:p>
          <a:p>
            <a:pPr lvl="1"/>
            <a:r>
              <a:rPr lang="en-US" b="1" dirty="0" smtClean="0">
                <a:latin typeface="Courier" pitchFamily="49" charset="0"/>
              </a:rPr>
              <a:t>Course</a:t>
            </a:r>
            <a:r>
              <a:rPr lang="en-US" dirty="0" smtClean="0"/>
              <a:t> </a:t>
            </a:r>
            <a:r>
              <a:rPr lang="en-US" dirty="0"/>
              <a:t>is part of </a:t>
            </a:r>
            <a:r>
              <a:rPr lang="en-US" b="1" dirty="0" err="1">
                <a:latin typeface="Courier" pitchFamily="49" charset="0"/>
              </a:rPr>
              <a:t>StudyProgram</a:t>
            </a:r>
            <a:endParaRPr lang="en-US" b="1" dirty="0">
              <a:latin typeface="Courier" pitchFamily="49" charset="0"/>
            </a:endParaRPr>
          </a:p>
          <a:p>
            <a:pPr lvl="1"/>
            <a:endParaRPr lang="en-US" noProof="0" dirty="0" smtClean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64" y="371379"/>
            <a:ext cx="1588011" cy="3383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0" y="4430659"/>
            <a:ext cx="4411372" cy="1278101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Composition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dirty="0" smtClean="0"/>
              <a:t>Existence </a:t>
            </a:r>
            <a:r>
              <a:rPr lang="en-US" dirty="0"/>
              <a:t>dependency between the composite object and its </a:t>
            </a:r>
            <a:r>
              <a:rPr lang="en-US" dirty="0" smtClean="0"/>
              <a:t>parts</a:t>
            </a:r>
          </a:p>
          <a:p>
            <a:pPr eaLnBrk="1" hangingPunct="1"/>
            <a:r>
              <a:rPr lang="en-US" dirty="0" smtClean="0"/>
              <a:t>One </a:t>
            </a:r>
            <a:r>
              <a:rPr lang="en-US" dirty="0"/>
              <a:t>part can only be contained in at most one composite object at one specific point in </a:t>
            </a:r>
            <a:r>
              <a:rPr lang="en-US" dirty="0" smtClean="0"/>
              <a:t>time</a:t>
            </a:r>
            <a:endParaRPr lang="en-US" dirty="0"/>
          </a:p>
          <a:p>
            <a:pPr marL="542925" lvl="1" indent="0" eaLnBrk="1" hangingPunct="1">
              <a:buNone/>
            </a:pPr>
            <a:r>
              <a:rPr lang="en-US" dirty="0"/>
              <a:t>Multiplicity at the </a:t>
            </a:r>
            <a:r>
              <a:rPr lang="en-US" dirty="0" smtClean="0"/>
              <a:t>aggregating end </a:t>
            </a:r>
            <a:r>
              <a:rPr lang="en-US" dirty="0"/>
              <a:t>max. </a:t>
            </a:r>
            <a:r>
              <a:rPr lang="en-US" dirty="0" smtClean="0"/>
              <a:t>1</a:t>
            </a:r>
            <a:endParaRPr lang="en-US" dirty="0"/>
          </a:p>
          <a:p>
            <a:pPr marL="542925" lvl="1" indent="0" eaLnBrk="1" hangingPunct="1">
              <a:buNone/>
            </a:pPr>
            <a:r>
              <a:rPr lang="en-US" dirty="0" smtClean="0"/>
              <a:t>-&gt; The </a:t>
            </a:r>
            <a:r>
              <a:rPr lang="en-US" dirty="0"/>
              <a:t>composite objects form a </a:t>
            </a:r>
            <a:r>
              <a:rPr lang="en-US" dirty="0" smtClean="0"/>
              <a:t>tree</a:t>
            </a:r>
            <a:endParaRPr lang="en-US" dirty="0"/>
          </a:p>
          <a:p>
            <a:pPr eaLnBrk="1" hangingPunct="1"/>
            <a:r>
              <a:rPr lang="en-US" dirty="0" smtClean="0"/>
              <a:t>If </a:t>
            </a:r>
            <a:r>
              <a:rPr lang="en-US" dirty="0"/>
              <a:t>the composite object is deleted, its parts are also deleted.</a:t>
            </a:r>
            <a:endParaRPr lang="de-AT" dirty="0"/>
          </a:p>
          <a:p>
            <a:pPr eaLnBrk="1" hangingPunct="1"/>
            <a:r>
              <a:rPr lang="de-AT" dirty="0" smtClean="0"/>
              <a:t>Syntax: </a:t>
            </a:r>
            <a:r>
              <a:rPr lang="de-AT" dirty="0" smtClean="0">
                <a:solidFill>
                  <a:schemeClr val="tx1"/>
                </a:solidFill>
              </a:rPr>
              <a:t>Solid </a:t>
            </a:r>
            <a:r>
              <a:rPr lang="de-AT" dirty="0" err="1">
                <a:solidFill>
                  <a:schemeClr val="tx1"/>
                </a:solidFill>
              </a:rPr>
              <a:t>diamond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at the </a:t>
            </a:r>
            <a:r>
              <a:rPr lang="en-US" dirty="0" smtClean="0">
                <a:solidFill>
                  <a:schemeClr val="tx1"/>
                </a:solidFill>
              </a:rPr>
              <a:t>aggregating </a:t>
            </a:r>
            <a:r>
              <a:rPr lang="en-US" dirty="0">
                <a:solidFill>
                  <a:schemeClr val="tx1"/>
                </a:solidFill>
              </a:rPr>
              <a:t>end 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latin typeface="+mj-lt"/>
              </a:rPr>
              <a:t>Example: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Beamer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part of </a:t>
            </a:r>
            <a:r>
              <a:rPr lang="en-US" b="1" dirty="0" err="1" smtClean="0">
                <a:solidFill>
                  <a:schemeClr val="tx1"/>
                </a:solidFill>
                <a:latin typeface="Courier" pitchFamily="49" charset="0"/>
              </a:rPr>
              <a:t>LectureHall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part of </a:t>
            </a:r>
            <a:r>
              <a:rPr lang="en-US" b="1" dirty="0" smtClean="0">
                <a:solidFill>
                  <a:schemeClr val="tx1"/>
                </a:solidFill>
                <a:latin typeface="Courier" pitchFamily="49" charset="0"/>
              </a:rPr>
              <a:t>Building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323850" y="4813024"/>
            <a:ext cx="3788225" cy="79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  <a:latin typeface="+mn-lt"/>
              </a:rPr>
              <a:t>If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smtClean="0">
                <a:solidFill>
                  <a:srgbClr val="FE8400"/>
                </a:solidFill>
                <a:latin typeface="Courier" pitchFamily="49" charset="0"/>
              </a:rPr>
              <a:t>Building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is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deleted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, </a:t>
            </a:r>
            <a:br>
              <a:rPr lang="de-DE" dirty="0" smtClean="0">
                <a:solidFill>
                  <a:srgbClr val="FE8400"/>
                </a:solidFill>
                <a:latin typeface="+mn-lt"/>
              </a:rPr>
            </a:b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LectureHall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is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also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deleted</a:t>
            </a:r>
            <a:endParaRPr lang="de-DE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4112075" y="4833524"/>
            <a:ext cx="5150823" cy="11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en-IE" dirty="0" smtClean="0">
                <a:solidFill>
                  <a:srgbClr val="FE8400"/>
                </a:solidFill>
                <a:latin typeface="+mn-lt"/>
              </a:rPr>
              <a:t>The </a:t>
            </a:r>
            <a:r>
              <a:rPr lang="en-IE" dirty="0" smtClean="0">
                <a:solidFill>
                  <a:srgbClr val="FE8400"/>
                </a:solidFill>
                <a:latin typeface="Courier" pitchFamily="49" charset="0"/>
              </a:rPr>
              <a:t>Beamer</a:t>
            </a:r>
            <a:r>
              <a:rPr lang="en-IE" dirty="0" smtClean="0">
                <a:solidFill>
                  <a:srgbClr val="FE8400"/>
                </a:solidFill>
                <a:latin typeface="+mn-lt"/>
              </a:rPr>
              <a:t> can exist without the </a:t>
            </a:r>
            <a:br>
              <a:rPr lang="en-IE" dirty="0" smtClean="0">
                <a:solidFill>
                  <a:srgbClr val="FE8400"/>
                </a:solidFill>
                <a:latin typeface="+mn-lt"/>
              </a:rPr>
            </a:br>
            <a:r>
              <a:rPr lang="en-IE" dirty="0" err="1" smtClean="0">
                <a:solidFill>
                  <a:srgbClr val="FE8400"/>
                </a:solidFill>
                <a:latin typeface="Courier" pitchFamily="49" charset="0"/>
              </a:rPr>
              <a:t>LectureHall</a:t>
            </a:r>
            <a:r>
              <a:rPr lang="en-IE" dirty="0" smtClean="0">
                <a:solidFill>
                  <a:srgbClr val="FE8400"/>
                </a:solidFill>
                <a:latin typeface="+mn-lt"/>
              </a:rPr>
              <a:t>, but if it is contained in the </a:t>
            </a:r>
            <a:br>
              <a:rPr lang="en-IE" dirty="0" smtClean="0">
                <a:solidFill>
                  <a:srgbClr val="FE8400"/>
                </a:solidFill>
                <a:latin typeface="+mn-lt"/>
              </a:rPr>
            </a:br>
            <a:r>
              <a:rPr lang="en-IE" dirty="0" err="1" smtClean="0">
                <a:solidFill>
                  <a:srgbClr val="FE8400"/>
                </a:solidFill>
                <a:latin typeface="Courier" pitchFamily="49" charset="0"/>
              </a:rPr>
              <a:t>LectureHall</a:t>
            </a:r>
            <a:r>
              <a:rPr lang="en-IE" dirty="0" smtClean="0">
                <a:solidFill>
                  <a:srgbClr val="FE8400"/>
                </a:solidFill>
                <a:latin typeface="+mn-lt"/>
              </a:rPr>
              <a:t> while it is deleted, the </a:t>
            </a:r>
            <a:r>
              <a:rPr lang="en-IE" dirty="0" smtClean="0">
                <a:solidFill>
                  <a:srgbClr val="FE8400"/>
                </a:solidFill>
                <a:latin typeface="Courier" pitchFamily="49" charset="0"/>
              </a:rPr>
              <a:t>Beamer</a:t>
            </a:r>
            <a:r>
              <a:rPr lang="en-IE" dirty="0" smtClean="0">
                <a:solidFill>
                  <a:srgbClr val="FE8400"/>
                </a:solidFill>
                <a:latin typeface="+mn-lt"/>
              </a:rPr>
              <a:t> </a:t>
            </a:r>
            <a:br>
              <a:rPr lang="en-IE" dirty="0" smtClean="0">
                <a:solidFill>
                  <a:srgbClr val="FE8400"/>
                </a:solidFill>
                <a:latin typeface="+mn-lt"/>
              </a:rPr>
            </a:br>
            <a:r>
              <a:rPr lang="en-IE" dirty="0" smtClean="0">
                <a:solidFill>
                  <a:srgbClr val="FE8400"/>
                </a:solidFill>
                <a:latin typeface="+mn-lt"/>
              </a:rPr>
              <a:t>is also deleted</a:t>
            </a:r>
            <a:endParaRPr lang="en-IE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93" y="4025331"/>
            <a:ext cx="6005215" cy="49205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64" y="371379"/>
            <a:ext cx="1588011" cy="33832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Shared Aggregation and Composition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Which model applies?</a:t>
            </a:r>
          </a:p>
          <a:p>
            <a:pPr eaLnBrk="1" hangingPunct="1">
              <a:buNone/>
            </a:pPr>
            <a:endParaRPr lang="en-US" noProof="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6" y="1800000"/>
            <a:ext cx="4667453" cy="377873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393405" y="1674484"/>
            <a:ext cx="8548576" cy="960474"/>
          </a:xfrm>
          <a:prstGeom prst="rect">
            <a:avLst/>
          </a:prstGeom>
          <a:solidFill>
            <a:srgbClr val="92D05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dirty="0"/>
              <a:t>Which model </a:t>
            </a:r>
            <a:r>
              <a:rPr lang="en-US" dirty="0" err="1"/>
              <a:t>applys</a:t>
            </a:r>
            <a:r>
              <a:rPr lang="en-US" dirty="0"/>
              <a:t>?</a:t>
            </a:r>
          </a:p>
          <a:p>
            <a:pPr eaLnBrk="1" hangingPunct="1"/>
            <a:endParaRPr lang="en-US" noProof="0" dirty="0" smtClean="0"/>
          </a:p>
          <a:p>
            <a:pPr eaLnBrk="1" hangingPunct="1">
              <a:buNone/>
            </a:pPr>
            <a:endParaRPr lang="en-US" noProof="0" dirty="0" smtClean="0"/>
          </a:p>
        </p:txBody>
      </p:sp>
      <p:sp>
        <p:nvSpPr>
          <p:cNvPr id="11" name="Rechteck 10"/>
          <p:cNvSpPr/>
          <p:nvPr/>
        </p:nvSpPr>
        <p:spPr bwMode="auto">
          <a:xfrm>
            <a:off x="396949" y="2648813"/>
            <a:ext cx="8548576" cy="1907094"/>
          </a:xfrm>
          <a:prstGeom prst="rect">
            <a:avLst/>
          </a:prstGeom>
          <a:solidFill>
            <a:srgbClr val="FF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07576" y="4580831"/>
            <a:ext cx="8548576" cy="1038332"/>
          </a:xfrm>
          <a:prstGeom prst="rect">
            <a:avLst/>
          </a:prstGeom>
          <a:solidFill>
            <a:srgbClr val="92D05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Shared Aggregation and Composition</a:t>
            </a:r>
            <a:endParaRPr lang="en-US" noProof="0" dirty="0" smtClean="0"/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5288831" y="1727979"/>
            <a:ext cx="32703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i="0" dirty="0" smtClean="0">
                <a:latin typeface="Arial" pitchFamily="34" charset="0"/>
              </a:rPr>
              <a:t>A </a:t>
            </a:r>
            <a:r>
              <a:rPr lang="de-AT" i="0" dirty="0" err="1">
                <a:latin typeface="Courier" pitchFamily="49" charset="0"/>
              </a:rPr>
              <a:t>T</a:t>
            </a:r>
            <a:r>
              <a:rPr lang="de-AT" i="0" dirty="0" err="1" smtClean="0">
                <a:latin typeface="Courier" pitchFamily="49" charset="0"/>
              </a:rPr>
              <a:t>ire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can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exist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without</a:t>
            </a:r>
            <a:r>
              <a:rPr lang="de-AT" i="0" dirty="0" smtClean="0">
                <a:latin typeface="Arial" pitchFamily="34" charset="0"/>
              </a:rPr>
              <a:t> a </a:t>
            </a:r>
            <a:r>
              <a:rPr lang="de-AT" i="0" dirty="0">
                <a:latin typeface="Courier" pitchFamily="49" charset="0"/>
              </a:rPr>
              <a:t>C</a:t>
            </a:r>
            <a:r>
              <a:rPr lang="de-AT" i="0" dirty="0" smtClean="0">
                <a:latin typeface="Courier" pitchFamily="49" charset="0"/>
              </a:rPr>
              <a:t>ar</a:t>
            </a:r>
            <a:r>
              <a:rPr lang="de-AT" i="0" dirty="0" smtClean="0">
                <a:latin typeface="Arial" pitchFamily="34" charset="0"/>
              </a:rPr>
              <a:t>. A </a:t>
            </a:r>
            <a:r>
              <a:rPr lang="de-AT" i="0" dirty="0" err="1">
                <a:latin typeface="Courier" pitchFamily="49" charset="0"/>
              </a:rPr>
              <a:t>T</a:t>
            </a:r>
            <a:r>
              <a:rPr lang="de-AT" i="0" dirty="0" err="1" smtClean="0">
                <a:latin typeface="Courier" pitchFamily="49" charset="0"/>
              </a:rPr>
              <a:t>ire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belongs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to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one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>
                <a:latin typeface="Courier" pitchFamily="49" charset="0"/>
              </a:rPr>
              <a:t>C</a:t>
            </a:r>
            <a:r>
              <a:rPr lang="de-AT" i="0" dirty="0" smtClean="0">
                <a:latin typeface="Courier" pitchFamily="49" charset="0"/>
              </a:rPr>
              <a:t>ar</a:t>
            </a:r>
            <a:r>
              <a:rPr lang="de-AT" i="0" dirty="0" smtClean="0">
                <a:latin typeface="Arial" pitchFamily="34" charset="0"/>
              </a:rPr>
              <a:t> at </a:t>
            </a:r>
            <a:r>
              <a:rPr lang="de-AT" i="0" dirty="0" err="1" smtClean="0">
                <a:latin typeface="Arial" pitchFamily="34" charset="0"/>
              </a:rPr>
              <a:t>most</a:t>
            </a:r>
            <a:r>
              <a:rPr lang="de-AT" i="0" dirty="0" smtClean="0">
                <a:latin typeface="Arial" pitchFamily="34" charset="0"/>
              </a:rPr>
              <a:t>.</a:t>
            </a:r>
            <a:endParaRPr lang="de-AT" i="0" dirty="0">
              <a:latin typeface="Arial" pitchFamily="34" charset="0"/>
            </a:endParaRP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5299461" y="2862996"/>
            <a:ext cx="3377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i="0" dirty="0">
                <a:latin typeface="Arial" pitchFamily="34" charset="0"/>
              </a:rPr>
              <a:t>A </a:t>
            </a:r>
            <a:r>
              <a:rPr lang="de-AT" i="0" dirty="0" err="1" smtClean="0">
                <a:latin typeface="Courier" pitchFamily="49" charset="0"/>
              </a:rPr>
              <a:t>Tire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cannot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>
                <a:latin typeface="Arial" pitchFamily="34" charset="0"/>
              </a:rPr>
              <a:t>exist</a:t>
            </a:r>
            <a:r>
              <a:rPr lang="de-AT" i="0" dirty="0">
                <a:latin typeface="Arial" pitchFamily="34" charset="0"/>
              </a:rPr>
              <a:t> </a:t>
            </a:r>
            <a:r>
              <a:rPr lang="de-AT" i="0" dirty="0" err="1">
                <a:latin typeface="Arial" pitchFamily="34" charset="0"/>
              </a:rPr>
              <a:t>without</a:t>
            </a:r>
            <a:r>
              <a:rPr lang="de-AT" i="0" dirty="0">
                <a:latin typeface="Arial" pitchFamily="34" charset="0"/>
              </a:rPr>
              <a:t> a </a:t>
            </a:r>
            <a:r>
              <a:rPr lang="de-AT" i="0" dirty="0">
                <a:latin typeface="Courier" pitchFamily="49" charset="0"/>
              </a:rPr>
              <a:t>C</a:t>
            </a:r>
            <a:r>
              <a:rPr lang="de-AT" i="0" dirty="0" smtClean="0">
                <a:latin typeface="Courier" pitchFamily="49" charset="0"/>
              </a:rPr>
              <a:t>ar</a:t>
            </a:r>
            <a:r>
              <a:rPr lang="de-AT" i="0" dirty="0">
                <a:latin typeface="Arial" pitchFamily="34" charset="0"/>
              </a:rPr>
              <a:t>.</a:t>
            </a: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5312309" y="3808463"/>
            <a:ext cx="3443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i="0" dirty="0" smtClean="0">
                <a:latin typeface="Arial" pitchFamily="34" charset="0"/>
              </a:rPr>
              <a:t>A </a:t>
            </a:r>
            <a:r>
              <a:rPr lang="de-AT" i="0" dirty="0" err="1">
                <a:latin typeface="Courier" pitchFamily="49" charset="0"/>
              </a:rPr>
              <a:t>T</a:t>
            </a:r>
            <a:r>
              <a:rPr lang="de-AT" i="0" dirty="0" err="1" smtClean="0">
                <a:latin typeface="Courier" pitchFamily="49" charset="0"/>
              </a:rPr>
              <a:t>ire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can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belong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to</a:t>
            </a:r>
            <a:r>
              <a:rPr lang="de-AT" i="0" dirty="0" smtClean="0">
                <a:latin typeface="Arial" pitchFamily="34" charset="0"/>
              </a:rPr>
              <a:t> multiple </a:t>
            </a:r>
            <a:r>
              <a:rPr lang="de-AT" i="0" dirty="0">
                <a:latin typeface="Courier" pitchFamily="49" charset="0"/>
              </a:rPr>
              <a:t>C</a:t>
            </a:r>
            <a:r>
              <a:rPr lang="de-AT" i="0" dirty="0" smtClean="0">
                <a:latin typeface="Courier" pitchFamily="49" charset="0"/>
              </a:rPr>
              <a:t>ar</a:t>
            </a:r>
            <a:r>
              <a:rPr lang="de-AT" i="0" dirty="0" smtClean="0">
                <a:latin typeface="Arial" pitchFamily="34" charset="0"/>
              </a:rPr>
              <a:t>s</a:t>
            </a:r>
            <a:endParaRPr lang="de-AT" i="0" dirty="0">
              <a:latin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5400000">
            <a:off x="8038364" y="2114621"/>
            <a:ext cx="1345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----Yes---</a:t>
            </a:r>
            <a:endParaRPr lang="de-AT" i="0" dirty="0"/>
          </a:p>
        </p:txBody>
      </p:sp>
      <p:sp>
        <p:nvSpPr>
          <p:cNvPr id="13" name="Textfeld 12"/>
          <p:cNvSpPr txBox="1"/>
          <p:nvPr/>
        </p:nvSpPr>
        <p:spPr>
          <a:xfrm rot="5400000">
            <a:off x="7657677" y="3508100"/>
            <a:ext cx="2118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---------</a:t>
            </a:r>
            <a:r>
              <a:rPr lang="de-AT" i="0" dirty="0" err="1" smtClean="0"/>
              <a:t>No</a:t>
            </a:r>
            <a:r>
              <a:rPr lang="de-AT" i="0" dirty="0" smtClean="0"/>
              <a:t>--------</a:t>
            </a:r>
            <a:endParaRPr lang="de-AT" i="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03002" y="4634326"/>
            <a:ext cx="32703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i="0" dirty="0" smtClean="0">
                <a:latin typeface="Arial" pitchFamily="34" charset="0"/>
              </a:rPr>
              <a:t>A </a:t>
            </a:r>
            <a:r>
              <a:rPr lang="de-AT" i="0" dirty="0">
                <a:latin typeface="Courier" pitchFamily="49" charset="0"/>
              </a:rPr>
              <a:t>C</a:t>
            </a:r>
            <a:r>
              <a:rPr lang="de-AT" i="0" dirty="0" smtClean="0">
                <a:latin typeface="Courier" pitchFamily="49" charset="0"/>
              </a:rPr>
              <a:t>ar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has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one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or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two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types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of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>
                <a:latin typeface="Courier" pitchFamily="49" charset="0"/>
              </a:rPr>
              <a:t>T</a:t>
            </a:r>
            <a:r>
              <a:rPr lang="de-AT" i="0" dirty="0" err="1" smtClean="0">
                <a:latin typeface="Courier" pitchFamily="49" charset="0"/>
              </a:rPr>
              <a:t>ire</a:t>
            </a:r>
            <a:r>
              <a:rPr lang="de-AT" i="0" dirty="0" err="1" smtClean="0">
                <a:latin typeface="Arial" pitchFamily="34" charset="0"/>
              </a:rPr>
              <a:t>s</a:t>
            </a:r>
            <a:r>
              <a:rPr lang="de-AT" i="0" dirty="0" smtClean="0">
                <a:latin typeface="Arial" pitchFamily="34" charset="0"/>
              </a:rPr>
              <a:t>. </a:t>
            </a:r>
            <a:r>
              <a:rPr lang="de-AT" i="0" dirty="0" err="1" smtClean="0">
                <a:latin typeface="Arial" pitchFamily="34" charset="0"/>
              </a:rPr>
              <a:t>Several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>
                <a:latin typeface="Courier" pitchFamily="49" charset="0"/>
              </a:rPr>
              <a:t>C</a:t>
            </a:r>
            <a:r>
              <a:rPr lang="de-AT" i="0" dirty="0" smtClean="0">
                <a:latin typeface="Courier" pitchFamily="49" charset="0"/>
              </a:rPr>
              <a:t>ar</a:t>
            </a:r>
            <a:r>
              <a:rPr lang="de-AT" i="0" dirty="0" smtClean="0">
                <a:latin typeface="Arial" pitchFamily="34" charset="0"/>
              </a:rPr>
              <a:t>s </a:t>
            </a:r>
            <a:r>
              <a:rPr lang="de-AT" i="0" dirty="0" err="1" smtClean="0">
                <a:latin typeface="Arial" pitchFamily="34" charset="0"/>
              </a:rPr>
              <a:t>may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have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 smtClean="0">
                <a:latin typeface="Arial" pitchFamily="34" charset="0"/>
              </a:rPr>
              <a:t>the</a:t>
            </a:r>
            <a:r>
              <a:rPr lang="de-AT" i="0" dirty="0" smtClean="0">
                <a:latin typeface="Arial" pitchFamily="34" charset="0"/>
              </a:rPr>
              <a:t> same Type </a:t>
            </a:r>
            <a:r>
              <a:rPr lang="de-AT" i="0" dirty="0" err="1" smtClean="0">
                <a:latin typeface="Arial" pitchFamily="34" charset="0"/>
              </a:rPr>
              <a:t>of</a:t>
            </a:r>
            <a:r>
              <a:rPr lang="de-AT" i="0" dirty="0" smtClean="0">
                <a:latin typeface="Arial" pitchFamily="34" charset="0"/>
              </a:rPr>
              <a:t> </a:t>
            </a:r>
            <a:r>
              <a:rPr lang="de-AT" i="0" dirty="0" err="1">
                <a:latin typeface="Courier" pitchFamily="49" charset="0"/>
              </a:rPr>
              <a:t>T</a:t>
            </a:r>
            <a:r>
              <a:rPr lang="de-AT" i="0" dirty="0" err="1" smtClean="0">
                <a:latin typeface="Courier" pitchFamily="49" charset="0"/>
              </a:rPr>
              <a:t>ire</a:t>
            </a:r>
            <a:r>
              <a:rPr lang="de-AT" i="0" dirty="0" err="1" smtClean="0">
                <a:latin typeface="Arial" pitchFamily="34" charset="0"/>
              </a:rPr>
              <a:t>s</a:t>
            </a:r>
            <a:r>
              <a:rPr lang="de-AT" i="0" dirty="0" smtClean="0">
                <a:latin typeface="Arial" pitchFamily="34" charset="0"/>
              </a:rPr>
              <a:t>.</a:t>
            </a:r>
            <a:endParaRPr lang="de-AT" i="0" dirty="0">
              <a:latin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5400000">
            <a:off x="8043989" y="5016403"/>
            <a:ext cx="1345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----Yes---</a:t>
            </a:r>
            <a:endParaRPr lang="de-AT" i="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6" y="1740679"/>
            <a:ext cx="4667453" cy="377873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75" y="2884820"/>
            <a:ext cx="5967050" cy="20464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Individuals of a system</a:t>
            </a:r>
          </a:p>
          <a:p>
            <a:endParaRPr lang="en-US" dirty="0" smtClean="0"/>
          </a:p>
          <a:p>
            <a:r>
              <a:rPr lang="en-US" dirty="0" smtClean="0"/>
              <a:t>Alternative notations:</a:t>
            </a:r>
            <a:endParaRPr lang="en-US" dirty="0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4411500" y="2204909"/>
            <a:ext cx="929121" cy="78480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H="1">
            <a:off x="5021101" y="2173158"/>
            <a:ext cx="1691120" cy="795769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897710" y="1839784"/>
            <a:ext cx="134844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Object</a:t>
            </a: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name</a:t>
            </a:r>
            <a:endParaRPr lang="de-AT" sz="1600" b="0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410558" y="1891822"/>
            <a:ext cx="72167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Class</a:t>
            </a:r>
            <a:endParaRPr lang="de-AT" sz="1600" b="0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995290" y="4850779"/>
            <a:ext cx="691376" cy="42374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03909" y="5248341"/>
            <a:ext cx="94929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dirty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A</a:t>
            </a: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ttribute</a:t>
            </a:r>
            <a:endParaRPr lang="de-AT" sz="1600" b="0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 flipV="1">
            <a:off x="2248828" y="4858212"/>
            <a:ext cx="215591" cy="48322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946852" y="5341433"/>
            <a:ext cx="141577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Current</a:t>
            </a: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value</a:t>
            </a:r>
            <a:endParaRPr lang="de-AT" sz="1600" b="0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 flipV="1">
            <a:off x="7348651" y="4094327"/>
            <a:ext cx="508848" cy="99946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884663" y="5093791"/>
            <a:ext cx="1973617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Anonymous </a:t>
            </a: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objects</a:t>
            </a:r>
            <a:endParaRPr lang="de-AT" dirty="0" smtClean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de-AT" sz="1600" b="0" dirty="0" smtClean="0">
                <a:latin typeface="+mn-lt"/>
                <a:ea typeface="Verdana" pitchFamily="34" charset="0"/>
                <a:cs typeface="Verdana" pitchFamily="34" charset="0"/>
              </a:rPr>
              <a:t>= </a:t>
            </a:r>
            <a:r>
              <a:rPr lang="de-AT" sz="1600" b="0" dirty="0" err="1" smtClean="0">
                <a:latin typeface="+mn-lt"/>
                <a:ea typeface="Verdana" pitchFamily="34" charset="0"/>
                <a:cs typeface="Verdana" pitchFamily="34" charset="0"/>
              </a:rPr>
              <a:t>no</a:t>
            </a:r>
            <a:r>
              <a:rPr lang="de-AT" sz="1600" b="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AT" sz="1600" b="0" dirty="0" err="1" smtClean="0">
                <a:latin typeface="+mn-lt"/>
                <a:ea typeface="Verdana" pitchFamily="34" charset="0"/>
                <a:cs typeface="Verdana" pitchFamily="34" charset="0"/>
              </a:rPr>
              <a:t>object</a:t>
            </a:r>
            <a:r>
              <a:rPr lang="de-AT" sz="1600" b="0" dirty="0" smtClean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AT" sz="1600" b="0" dirty="0" err="1" smtClean="0">
                <a:latin typeface="+mn-lt"/>
                <a:ea typeface="Verdana" pitchFamily="34" charset="0"/>
                <a:cs typeface="Verdana" pitchFamily="34" charset="0"/>
              </a:rPr>
              <a:t>name</a:t>
            </a:r>
            <a:endParaRPr lang="de-AT" sz="1600" b="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7348652" y="3178093"/>
            <a:ext cx="769034" cy="1915697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50" y="371370"/>
            <a:ext cx="496825" cy="338329"/>
          </a:xfrm>
          <a:prstGeom prst="rect">
            <a:avLst/>
          </a:prstGeom>
        </p:spPr>
      </p:pic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Generalization</a:t>
            </a:r>
            <a:endParaRPr lang="en-US" noProof="0" dirty="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00" y="1144800"/>
            <a:ext cx="5502642" cy="4713092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haracteristics (attributes and operations), associations, and aggregations that are specified for a general class (superclass) are passed on to its subclasses. </a:t>
            </a:r>
          </a:p>
          <a:p>
            <a:r>
              <a:rPr lang="en-US" dirty="0" smtClean="0"/>
              <a:t>Every instance of a subclass is simultaneously an indirect instance of the superclass.</a:t>
            </a:r>
          </a:p>
          <a:p>
            <a:r>
              <a:rPr lang="en-US" dirty="0" smtClean="0"/>
              <a:t>Subclass inherits all characteristics, associations, and aggregations of the superclass except private ones.</a:t>
            </a:r>
          </a:p>
          <a:p>
            <a:r>
              <a:rPr lang="en-US" dirty="0" smtClean="0"/>
              <a:t>Subclass may have further </a:t>
            </a:r>
            <a:r>
              <a:rPr lang="en-US" dirty="0"/>
              <a:t>characteristics, associations, and </a:t>
            </a:r>
            <a:r>
              <a:rPr lang="en-US" dirty="0" smtClean="0"/>
              <a:t>aggregations.</a:t>
            </a:r>
          </a:p>
          <a:p>
            <a:r>
              <a:rPr lang="en-US" dirty="0" smtClean="0"/>
              <a:t>Generalizations are transitive.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6961597" y="1550069"/>
            <a:ext cx="1446492" cy="4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  <a:latin typeface="+mn-lt"/>
              </a:rPr>
              <a:t>Superclass</a:t>
            </a:r>
            <a:endParaRPr lang="de-DE" dirty="0" smtClean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6840303" y="3113783"/>
            <a:ext cx="1594519" cy="78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  <a:latin typeface="+mn-lt"/>
              </a:rPr>
              <a:t>Subclasses</a:t>
            </a:r>
            <a:endParaRPr lang="de-DE" dirty="0" smtClean="0">
              <a:solidFill>
                <a:srgbClr val="FE8400"/>
              </a:solidFill>
              <a:latin typeface="+mn-lt"/>
            </a:endParaRPr>
          </a:p>
          <a:p>
            <a:pPr defTabSz="762000" eaLnBrk="0" hangingPunct="0">
              <a:lnSpc>
                <a:spcPct val="90000"/>
              </a:lnSpc>
            </a:pPr>
            <a:r>
              <a:rPr lang="de-DE" dirty="0" smtClean="0">
                <a:solidFill>
                  <a:srgbClr val="FE8400"/>
                </a:solidFill>
                <a:latin typeface="+mn-lt"/>
              </a:rPr>
              <a:t>…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inherit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characteristics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, 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de-DE" dirty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associations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,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and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de-DE" dirty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aggregations</a:t>
            </a:r>
            <a:endParaRPr lang="de-DE" dirty="0" smtClean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5960914" y="4352830"/>
            <a:ext cx="1926520" cy="6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smtClean="0">
                <a:solidFill>
                  <a:srgbClr val="FE8400"/>
                </a:solidFill>
                <a:latin typeface="+mn-lt"/>
              </a:rPr>
              <a:t>A </a:t>
            </a:r>
            <a:r>
              <a:rPr lang="de-DE" dirty="0" err="1">
                <a:solidFill>
                  <a:srgbClr val="FE8400"/>
                </a:solidFill>
                <a:latin typeface="Courier" pitchFamily="49" charset="0"/>
              </a:rPr>
              <a:t>S</a:t>
            </a: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ecretary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is</a:t>
            </a:r>
            <a:endParaRPr lang="de-DE" dirty="0">
              <a:solidFill>
                <a:srgbClr val="FE8400"/>
              </a:solidFill>
              <a:latin typeface="+mn-lt"/>
            </a:endParaRPr>
          </a:p>
          <a:p>
            <a:pPr defTabSz="762000" eaLnBrk="0" hangingPunct="0">
              <a:lnSpc>
                <a:spcPct val="90000"/>
              </a:lnSpc>
            </a:pPr>
            <a:r>
              <a:rPr lang="de-DE" dirty="0" smtClean="0">
                <a:solidFill>
                  <a:srgbClr val="FE8400"/>
                </a:solidFill>
                <a:latin typeface="+mn-lt"/>
              </a:rPr>
              <a:t>an </a:t>
            </a:r>
            <a:r>
              <a:rPr lang="de-DE" dirty="0" err="1">
                <a:solidFill>
                  <a:srgbClr val="FE8400"/>
                </a:solidFill>
                <a:latin typeface="Courier" pitchFamily="49" charset="0"/>
              </a:rPr>
              <a:t>E</a:t>
            </a: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mployee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and</a:t>
            </a:r>
            <a:endParaRPr lang="de-DE" dirty="0">
              <a:solidFill>
                <a:srgbClr val="FE8400"/>
              </a:solidFill>
              <a:latin typeface="+mn-lt"/>
            </a:endParaRPr>
          </a:p>
          <a:p>
            <a:pPr defTabSz="762000" eaLnBrk="0" hangingPunct="0">
              <a:lnSpc>
                <a:spcPct val="90000"/>
              </a:lnSpc>
            </a:pPr>
            <a:r>
              <a:rPr lang="de-DE" dirty="0" smtClean="0">
                <a:solidFill>
                  <a:srgbClr val="FE8400"/>
                </a:solidFill>
                <a:latin typeface="+mn-lt"/>
              </a:rPr>
              <a:t>a </a:t>
            </a:r>
            <a:r>
              <a:rPr lang="de-DE" dirty="0">
                <a:solidFill>
                  <a:srgbClr val="FE8400"/>
                </a:solidFill>
                <a:latin typeface="Courier" pitchFamily="49" charset="0"/>
              </a:rPr>
              <a:t>P</a:t>
            </a:r>
            <a:r>
              <a:rPr lang="de-DE" dirty="0" smtClean="0">
                <a:solidFill>
                  <a:srgbClr val="FE8400"/>
                </a:solidFill>
                <a:latin typeface="Courier" pitchFamily="49" charset="0"/>
              </a:rPr>
              <a:t>erson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64" y="371370"/>
            <a:ext cx="1588011" cy="3383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76" y="1454858"/>
            <a:ext cx="1895105" cy="280100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de-AT" dirty="0" err="1"/>
              <a:t>U</a:t>
            </a:r>
            <a:r>
              <a:rPr lang="de-AT" dirty="0" err="1" smtClean="0"/>
              <a:t>sed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highlight</a:t>
            </a:r>
            <a:r>
              <a:rPr lang="de-AT" dirty="0" smtClean="0"/>
              <a:t> </a:t>
            </a:r>
            <a:r>
              <a:rPr lang="en-US" dirty="0" smtClean="0"/>
              <a:t>common </a:t>
            </a:r>
            <a:r>
              <a:rPr lang="en-US" dirty="0"/>
              <a:t>characteristics of their </a:t>
            </a:r>
            <a:r>
              <a:rPr lang="en-US" dirty="0" smtClean="0"/>
              <a:t>subclasses.</a:t>
            </a:r>
          </a:p>
          <a:p>
            <a:pPr eaLnBrk="1" hangingPunct="1"/>
            <a:r>
              <a:rPr lang="en-US" dirty="0" smtClean="0"/>
              <a:t>Used </a:t>
            </a:r>
            <a:r>
              <a:rPr lang="en-US" dirty="0"/>
              <a:t>to ensure that there are no direct instances of the </a:t>
            </a:r>
            <a:r>
              <a:rPr lang="en-US" dirty="0" smtClean="0"/>
              <a:t>superclass.</a:t>
            </a:r>
            <a:endParaRPr lang="en-US" dirty="0"/>
          </a:p>
          <a:p>
            <a:pPr eaLnBrk="1" hangingPunct="1"/>
            <a:r>
              <a:rPr lang="en-US" dirty="0"/>
              <a:t>Only its non-abstract subclasses can be </a:t>
            </a:r>
            <a:r>
              <a:rPr lang="en-US" dirty="0" smtClean="0"/>
              <a:t>instantiated.</a:t>
            </a:r>
          </a:p>
          <a:p>
            <a:pPr eaLnBrk="1" hangingPunct="1"/>
            <a:r>
              <a:rPr lang="en-US" dirty="0"/>
              <a:t>U</a:t>
            </a:r>
            <a:r>
              <a:rPr lang="en-US" dirty="0" smtClean="0"/>
              <a:t>seful </a:t>
            </a:r>
            <a:r>
              <a:rPr lang="en-US" dirty="0"/>
              <a:t>in the context of generalization </a:t>
            </a:r>
            <a:r>
              <a:rPr lang="en-US" dirty="0" smtClean="0"/>
              <a:t>relationships.</a:t>
            </a:r>
          </a:p>
          <a:p>
            <a:pPr eaLnBrk="1" hangingPunct="1"/>
            <a:r>
              <a:rPr lang="en-US" dirty="0" smtClean="0"/>
              <a:t>Notation</a:t>
            </a:r>
            <a:r>
              <a:rPr lang="en-US" dirty="0"/>
              <a:t>: keyword </a:t>
            </a:r>
            <a:r>
              <a:rPr lang="en-US" b="1" dirty="0">
                <a:latin typeface="Courier" pitchFamily="49" charset="0"/>
              </a:rPr>
              <a:t>{abstract} </a:t>
            </a:r>
            <a:r>
              <a:rPr lang="en-US" dirty="0"/>
              <a:t>or </a:t>
            </a:r>
            <a:r>
              <a:rPr lang="en-US" dirty="0" smtClean="0"/>
              <a:t>class name in italic font.</a:t>
            </a:r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Generalization – Abstract Class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786346" y="5059072"/>
            <a:ext cx="3788225" cy="79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Two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types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of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smtClean="0">
                <a:solidFill>
                  <a:srgbClr val="FE8400"/>
                </a:solidFill>
                <a:latin typeface="Courier" pitchFamily="49" charset="0"/>
              </a:rPr>
              <a:t>Person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: </a:t>
            </a:r>
            <a:r>
              <a:rPr lang="de-DE" dirty="0" smtClean="0">
                <a:solidFill>
                  <a:srgbClr val="FE8400"/>
                </a:solidFill>
                <a:latin typeface="Courier" pitchFamily="49" charset="0"/>
              </a:rPr>
              <a:t>Man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and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Woman</a:t>
            </a:r>
            <a:r>
              <a:rPr lang="de-DE" dirty="0" smtClean="0">
                <a:solidFill>
                  <a:srgbClr val="FE8400"/>
                </a:solidFill>
                <a:latin typeface="Courier" pitchFamily="49" charset="0"/>
              </a:rPr>
              <a:t> </a:t>
            </a:r>
            <a:endParaRPr lang="de-DE" dirty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3751136" y="3786111"/>
            <a:ext cx="3788225" cy="79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</a:rPr>
              <a:t>No</a:t>
            </a:r>
            <a:r>
              <a:rPr lang="de-DE" dirty="0" smtClean="0">
                <a:solidFill>
                  <a:srgbClr val="FE8400"/>
                </a:solidFill>
              </a:rPr>
              <a:t> </a:t>
            </a:r>
            <a:r>
              <a:rPr lang="de-DE" dirty="0" smtClean="0">
                <a:solidFill>
                  <a:srgbClr val="FE8400"/>
                </a:solidFill>
                <a:latin typeface="Courier" pitchFamily="49" charset="0"/>
              </a:rPr>
              <a:t>Person</a:t>
            </a:r>
            <a:r>
              <a:rPr lang="de-DE" dirty="0" smtClean="0">
                <a:solidFill>
                  <a:srgbClr val="FE8400"/>
                </a:solidFill>
              </a:rPr>
              <a:t>-</a:t>
            </a:r>
            <a:r>
              <a:rPr lang="de-DE" dirty="0" err="1">
                <a:solidFill>
                  <a:srgbClr val="FE8400"/>
                </a:solidFill>
              </a:rPr>
              <a:t>o</a:t>
            </a:r>
            <a:r>
              <a:rPr lang="de-DE" dirty="0" err="1" smtClean="0">
                <a:solidFill>
                  <a:srgbClr val="FE8400"/>
                </a:solidFill>
              </a:rPr>
              <a:t>bject</a:t>
            </a:r>
            <a:r>
              <a:rPr lang="de-DE" dirty="0" smtClean="0">
                <a:solidFill>
                  <a:srgbClr val="FE8400"/>
                </a:solidFill>
              </a:rPr>
              <a:t> </a:t>
            </a:r>
            <a:r>
              <a:rPr lang="de-DE" dirty="0" err="1">
                <a:solidFill>
                  <a:srgbClr val="FE8400"/>
                </a:solidFill>
              </a:rPr>
              <a:t>possible</a:t>
            </a:r>
            <a:endParaRPr lang="de-DE" dirty="0">
              <a:solidFill>
                <a:srgbClr val="FE8400"/>
              </a:solidFill>
            </a:endParaRPr>
          </a:p>
          <a:p>
            <a:pPr defTabSz="762000" eaLnBrk="0" hangingPunct="0">
              <a:lnSpc>
                <a:spcPct val="90000"/>
              </a:lnSpc>
            </a:pPr>
            <a:endParaRPr lang="de-DE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31" y="2807592"/>
            <a:ext cx="957938" cy="35625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61" y="2295627"/>
            <a:ext cx="950019" cy="3720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61" y="209835"/>
            <a:ext cx="972314" cy="6614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41" y="3467971"/>
            <a:ext cx="2010497" cy="2233885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Generalization – Multiple Inheritance</a:t>
            </a:r>
            <a:endParaRPr lang="en-US" noProof="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dirty="0"/>
              <a:t>UML allows multiple </a:t>
            </a:r>
            <a:r>
              <a:rPr lang="en-US" dirty="0" smtClean="0"/>
              <a:t>inheritance.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dirty="0"/>
              <a:t>class may have </a:t>
            </a:r>
            <a:r>
              <a:rPr lang="en-US" dirty="0" smtClean="0"/>
              <a:t>multiple </a:t>
            </a:r>
            <a:r>
              <a:rPr lang="en-US" dirty="0" err="1" smtClean="0"/>
              <a:t>superclasses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Example:</a:t>
            </a:r>
          </a:p>
          <a:p>
            <a:pPr eaLnBrk="1" hangingPunct="1">
              <a:buNone/>
            </a:pPr>
            <a:endParaRPr lang="en-US" noProof="0" dirty="0" smtClean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2352323" y="4439882"/>
            <a:ext cx="4439355" cy="8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smtClean="0">
                <a:solidFill>
                  <a:srgbClr val="FE8400"/>
                </a:solidFill>
                <a:latin typeface="+mn-lt"/>
              </a:rPr>
              <a:t>A </a:t>
            </a:r>
            <a:r>
              <a:rPr lang="de-DE" dirty="0">
                <a:solidFill>
                  <a:srgbClr val="FE8400"/>
                </a:solidFill>
                <a:latin typeface="Courier" pitchFamily="49" charset="0"/>
              </a:rPr>
              <a:t>T</a:t>
            </a:r>
            <a:r>
              <a:rPr lang="de-DE" dirty="0" smtClean="0">
                <a:solidFill>
                  <a:srgbClr val="FE8400"/>
                </a:solidFill>
                <a:latin typeface="Courier" pitchFamily="49" charset="0"/>
              </a:rPr>
              <a:t>utor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is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both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an </a:t>
            </a:r>
            <a:r>
              <a:rPr lang="de-DE" dirty="0" err="1">
                <a:solidFill>
                  <a:srgbClr val="FE8400"/>
                </a:solidFill>
                <a:latin typeface="Courier" pitchFamily="49" charset="0"/>
              </a:rPr>
              <a:t>E</a:t>
            </a: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mployee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and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a </a:t>
            </a:r>
            <a:r>
              <a:rPr lang="de-DE" dirty="0">
                <a:solidFill>
                  <a:srgbClr val="FE8400"/>
                </a:solidFill>
                <a:latin typeface="Courier" pitchFamily="49" charset="0"/>
              </a:rPr>
              <a:t>S</a:t>
            </a:r>
            <a:r>
              <a:rPr lang="de-DE" dirty="0" smtClean="0">
                <a:solidFill>
                  <a:srgbClr val="FE8400"/>
                </a:solidFill>
                <a:latin typeface="Courier" pitchFamily="49" charset="0"/>
              </a:rPr>
              <a:t>tudent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90" y="2634018"/>
            <a:ext cx="4029820" cy="158996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and Without Generalization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83817" y="1719617"/>
            <a:ext cx="8941401" cy="3664233"/>
            <a:chOff x="610483" y="1833369"/>
            <a:chExt cx="7787266" cy="319126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294" y="1833369"/>
              <a:ext cx="3584455" cy="3191262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83" y="2356102"/>
              <a:ext cx="3584455" cy="2145796"/>
            </a:xfrm>
            <a:prstGeom prst="rect">
              <a:avLst/>
            </a:prstGeom>
          </p:spPr>
        </p:pic>
      </p:grp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Creating a Class Diagram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dirty="0"/>
              <a:t>Not possible to completely extract classes, attributes and associations from a natural language text </a:t>
            </a:r>
            <a:r>
              <a:rPr lang="en-US" dirty="0" smtClean="0"/>
              <a:t>automatically.</a:t>
            </a:r>
            <a:endParaRPr lang="en-US" dirty="0"/>
          </a:p>
          <a:p>
            <a:pPr eaLnBrk="1" hangingPunct="1"/>
            <a:r>
              <a:rPr lang="en-US" dirty="0"/>
              <a:t>Guidelines</a:t>
            </a:r>
          </a:p>
          <a:p>
            <a:pPr lvl="1" eaLnBrk="1" hangingPunct="1"/>
            <a:r>
              <a:rPr lang="en-US" dirty="0"/>
              <a:t>Nouns often indicate </a:t>
            </a:r>
            <a:r>
              <a:rPr lang="en-US" dirty="0" smtClean="0"/>
              <a:t>classes  </a:t>
            </a:r>
            <a:endParaRPr lang="en-US" dirty="0"/>
          </a:p>
          <a:p>
            <a:pPr lvl="1" eaLnBrk="1" hangingPunct="1"/>
            <a:r>
              <a:rPr lang="en-US" dirty="0"/>
              <a:t>Adjectives indicate attribute values</a:t>
            </a:r>
          </a:p>
          <a:p>
            <a:pPr lvl="1" eaLnBrk="1" hangingPunct="1"/>
            <a:r>
              <a:rPr lang="en-US" dirty="0"/>
              <a:t>Verbs indicate </a:t>
            </a:r>
            <a:r>
              <a:rPr lang="en-US" dirty="0" smtClean="0"/>
              <a:t>operations</a:t>
            </a:r>
          </a:p>
          <a:p>
            <a:pPr eaLnBrk="1" hangingPunct="1"/>
            <a:r>
              <a:rPr lang="en-US" dirty="0" smtClean="0"/>
              <a:t>Example: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library management system stores </a:t>
            </a:r>
            <a:r>
              <a:rPr lang="en-US" dirty="0" smtClean="0">
                <a:solidFill>
                  <a:schemeClr val="tx1"/>
                </a:solidFill>
              </a:rPr>
              <a:t>users </a:t>
            </a:r>
            <a:r>
              <a:rPr lang="en-US" dirty="0">
                <a:solidFill>
                  <a:schemeClr val="tx1"/>
                </a:solidFill>
              </a:rPr>
              <a:t>with their unique </a:t>
            </a:r>
            <a:r>
              <a:rPr lang="en-US" dirty="0" smtClean="0">
                <a:solidFill>
                  <a:schemeClr val="tx1"/>
                </a:solidFill>
              </a:rPr>
              <a:t>ID, </a:t>
            </a:r>
            <a:r>
              <a:rPr lang="en-US" dirty="0">
                <a:solidFill>
                  <a:schemeClr val="tx1"/>
                </a:solidFill>
              </a:rPr>
              <a:t>name and address as well as books with their title, author and ISBN number</a:t>
            </a:r>
            <a:r>
              <a:rPr lang="en-US" dirty="0" smtClean="0">
                <a:solidFill>
                  <a:schemeClr val="tx1"/>
                </a:solidFill>
              </a:rPr>
              <a:t>. Ann Foster wants to use the library.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noProof="0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6364" y="6215063"/>
            <a:ext cx="3338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</a:rPr>
              <a:t>Question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: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What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n-lt"/>
              </a:rPr>
              <a:t>about</a:t>
            </a:r>
            <a:r>
              <a:rPr lang="de-AT" dirty="0" smtClean="0">
                <a:solidFill>
                  <a:srgbClr val="FE8400"/>
                </a:solidFill>
                <a:latin typeface="+mn-lt"/>
              </a:rPr>
              <a:t> Ann Foster?</a:t>
            </a:r>
            <a:endParaRPr lang="de-AT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90" y="4205645"/>
            <a:ext cx="4456220" cy="140358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Example – University Information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/>
              <a:t>A university consists of multiple faculties which </a:t>
            </a:r>
            <a:r>
              <a:rPr lang="en-US" sz="1700" dirty="0" smtClean="0"/>
              <a:t>are </a:t>
            </a:r>
            <a:r>
              <a:rPr lang="en-US" sz="1700" dirty="0"/>
              <a:t>composed of various institutes. Each faculty and each institute has a name. An address is known for each institute.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Each </a:t>
            </a:r>
            <a:r>
              <a:rPr lang="en-US" sz="1700" dirty="0"/>
              <a:t>faculty is led by a dean, who is an employee of the university.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The </a:t>
            </a:r>
            <a:r>
              <a:rPr lang="en-US" sz="1700" dirty="0"/>
              <a:t>total number of employees is known. Employees have a social security number, a name, and an </a:t>
            </a:r>
            <a:r>
              <a:rPr lang="en-US" sz="1700" dirty="0" smtClean="0"/>
              <a:t>email </a:t>
            </a:r>
            <a:r>
              <a:rPr lang="en-US" sz="1700" dirty="0"/>
              <a:t>address. There is a distinction between research and administrative personnel.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Research </a:t>
            </a:r>
            <a:r>
              <a:rPr lang="en-US" sz="1700" dirty="0"/>
              <a:t>associates are assigned to at least one institute. The field of study of each research associate is known. Furthermore, research associates can be involved in projects for a certain number of hours, and the name, starting date, and end date of the projects are known. Some research associates hold courses. Then they are called lecturers.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Courses </a:t>
            </a:r>
            <a:r>
              <a:rPr lang="en-US" sz="1700" dirty="0"/>
              <a:t>have a unique number (ID), a name, and a weekly duration in hours. </a:t>
            </a:r>
            <a:endParaRPr lang="en-US" sz="1700" noProof="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Example – Step 1: Identifying Classes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00" y="1144800"/>
            <a:ext cx="4673003" cy="47130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/>
              <a:t>A </a:t>
            </a:r>
            <a:r>
              <a:rPr lang="en-US" sz="1700" u="sng" dirty="0"/>
              <a:t>university</a:t>
            </a:r>
            <a:r>
              <a:rPr lang="en-US" sz="1700" dirty="0"/>
              <a:t> consists of multiple </a:t>
            </a:r>
            <a:r>
              <a:rPr lang="en-US" sz="1700" u="sng" dirty="0"/>
              <a:t>faculties</a:t>
            </a:r>
            <a:r>
              <a:rPr lang="en-US" sz="1700" dirty="0"/>
              <a:t> which </a:t>
            </a:r>
            <a:r>
              <a:rPr lang="en-US" sz="1700" dirty="0" smtClean="0"/>
              <a:t>are </a:t>
            </a:r>
            <a:r>
              <a:rPr lang="en-US" sz="1700" dirty="0"/>
              <a:t>composed of various </a:t>
            </a:r>
            <a:r>
              <a:rPr lang="en-US" sz="1700" u="sng" dirty="0"/>
              <a:t>institutes</a:t>
            </a:r>
            <a:r>
              <a:rPr lang="en-US" sz="1700" dirty="0"/>
              <a:t>. Each faculty and each institute has a name. An address is known for each institute.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Each </a:t>
            </a:r>
            <a:r>
              <a:rPr lang="en-US" sz="1700" dirty="0"/>
              <a:t>faculty is led by a </a:t>
            </a:r>
            <a:r>
              <a:rPr lang="en-US" sz="1700" u="sng" dirty="0"/>
              <a:t>dean</a:t>
            </a:r>
            <a:r>
              <a:rPr lang="en-US" sz="1700" dirty="0"/>
              <a:t>, who is an </a:t>
            </a:r>
            <a:r>
              <a:rPr lang="en-US" sz="1700" u="sng" dirty="0"/>
              <a:t>employee</a:t>
            </a:r>
            <a:r>
              <a:rPr lang="en-US" sz="1700" dirty="0"/>
              <a:t> of the university.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The </a:t>
            </a:r>
            <a:r>
              <a:rPr lang="en-US" sz="1700" dirty="0"/>
              <a:t>total number of employees is known. Employees have a social security number, a name, and an </a:t>
            </a:r>
            <a:r>
              <a:rPr lang="en-US" sz="1700" dirty="0" smtClean="0"/>
              <a:t>email </a:t>
            </a:r>
            <a:r>
              <a:rPr lang="en-US" sz="1700" dirty="0"/>
              <a:t>address. There is a distinction between </a:t>
            </a:r>
            <a:r>
              <a:rPr lang="en-US" sz="1700" u="sng" dirty="0"/>
              <a:t>research</a:t>
            </a:r>
            <a:r>
              <a:rPr lang="en-US" sz="1700" dirty="0"/>
              <a:t> and </a:t>
            </a:r>
            <a:r>
              <a:rPr lang="en-US" sz="1700" u="sng" dirty="0"/>
              <a:t>administrative personnel</a:t>
            </a:r>
            <a:r>
              <a:rPr lang="en-US" sz="17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Research </a:t>
            </a:r>
            <a:r>
              <a:rPr lang="en-US" sz="1700" dirty="0"/>
              <a:t>associates are assigned to at least one institute. The field of study of each research associate is known. Furthermore, research associates can be involved in </a:t>
            </a:r>
            <a:r>
              <a:rPr lang="en-US" sz="1700" u="sng" dirty="0"/>
              <a:t>projects</a:t>
            </a:r>
            <a:r>
              <a:rPr lang="en-US" sz="1700" dirty="0"/>
              <a:t> for a certain number of hours, and the name, starting date, and end date of the projects are known. Some research associates hold </a:t>
            </a:r>
            <a:r>
              <a:rPr lang="en-US" sz="1700" u="sng" dirty="0"/>
              <a:t>courses</a:t>
            </a:r>
            <a:r>
              <a:rPr lang="en-US" sz="1700" dirty="0"/>
              <a:t>. Then they are called </a:t>
            </a:r>
            <a:r>
              <a:rPr lang="en-US" sz="1700" u="sng" dirty="0"/>
              <a:t>lecturers</a:t>
            </a:r>
            <a:r>
              <a:rPr lang="en-US" sz="17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Courses </a:t>
            </a:r>
            <a:r>
              <a:rPr lang="en-US" sz="1700" dirty="0"/>
              <a:t>have a unique number (ID), a name, and a weekly duration in hours. </a:t>
            </a:r>
            <a:endParaRPr lang="en-US" sz="1700" noProof="0" dirty="0" smtClean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5027147" y="1144800"/>
            <a:ext cx="3239770" cy="4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  <a:latin typeface="+mn-lt"/>
              </a:rPr>
              <a:t>We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model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system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„University“</a:t>
            </a:r>
            <a:endParaRPr lang="de-DE" dirty="0">
              <a:solidFill>
                <a:srgbClr val="FE8400"/>
              </a:solidFill>
              <a:latin typeface="+mn-lt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4997003" y="5639551"/>
            <a:ext cx="3300059" cy="4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smtClean="0">
                <a:solidFill>
                  <a:srgbClr val="FE8400"/>
                </a:solidFill>
                <a:latin typeface="+mn-lt"/>
              </a:rPr>
              <a:t>Dean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has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no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further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attributes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than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br>
              <a:rPr lang="de-DE" dirty="0" smtClean="0">
                <a:solidFill>
                  <a:srgbClr val="FE8400"/>
                </a:solidFill>
                <a:latin typeface="+mn-lt"/>
              </a:rPr>
            </a:b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any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other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employee</a:t>
            </a:r>
            <a:endParaRPr lang="de-DE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73" y="1650299"/>
            <a:ext cx="2124460" cy="377038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43870" y="2192767"/>
            <a:ext cx="1511855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de-AT" sz="6600" i="0" dirty="0" smtClean="0">
                <a:solidFill>
                  <a:srgbClr val="FE8400">
                    <a:alpha val="49000"/>
                  </a:srgbClr>
                </a:solidFill>
              </a:rPr>
              <a:t>X</a:t>
            </a:r>
            <a:endParaRPr lang="en-GB" sz="4400" i="0" dirty="0">
              <a:solidFill>
                <a:srgbClr val="FE8400">
                  <a:alpha val="49000"/>
                </a:srgb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13570" y="1405367"/>
            <a:ext cx="1511855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de-AT" sz="6600" i="0" dirty="0" smtClean="0">
                <a:solidFill>
                  <a:srgbClr val="FE8400">
                    <a:alpha val="49000"/>
                  </a:srgbClr>
                </a:solidFill>
              </a:rPr>
              <a:t>X</a:t>
            </a:r>
            <a:endParaRPr lang="en-GB" sz="4400" i="0" dirty="0">
              <a:solidFill>
                <a:srgbClr val="FE8400">
                  <a:alpha val="49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5EAA76-C76D-4FD0-8492-2ED3D3341801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801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Example – Step 2: Identifying the Attributes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00" y="1144800"/>
            <a:ext cx="4673003" cy="47130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/>
              <a:t>A university consists of multiple faculties which </a:t>
            </a:r>
            <a:r>
              <a:rPr lang="en-US" sz="1700" dirty="0" smtClean="0"/>
              <a:t>are </a:t>
            </a:r>
            <a:r>
              <a:rPr lang="en-US" sz="1700" dirty="0"/>
              <a:t>composed of various institutes. Each faculty and each institute has a </a:t>
            </a:r>
            <a:r>
              <a:rPr lang="en-US" sz="1700" u="sng" dirty="0"/>
              <a:t>name</a:t>
            </a:r>
            <a:r>
              <a:rPr lang="en-US" sz="1700" dirty="0"/>
              <a:t>. An </a:t>
            </a:r>
            <a:r>
              <a:rPr lang="en-US" sz="1700" u="sng" dirty="0"/>
              <a:t>address</a:t>
            </a:r>
            <a:r>
              <a:rPr lang="en-US" sz="1700" dirty="0"/>
              <a:t> is known for each institute.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Each </a:t>
            </a:r>
            <a:r>
              <a:rPr lang="en-US" sz="1700" dirty="0"/>
              <a:t>faculty is led by a dean, who is an employee of the university.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The </a:t>
            </a:r>
            <a:r>
              <a:rPr lang="en-US" sz="1700" dirty="0"/>
              <a:t>total </a:t>
            </a:r>
            <a:r>
              <a:rPr lang="en-US" sz="1700" u="sng" dirty="0"/>
              <a:t>number of employees </a:t>
            </a:r>
            <a:r>
              <a:rPr lang="en-US" sz="1700" dirty="0"/>
              <a:t>is known. Employees have a </a:t>
            </a:r>
            <a:r>
              <a:rPr lang="en-US" sz="1700" u="sng" dirty="0"/>
              <a:t>social security number</a:t>
            </a:r>
            <a:r>
              <a:rPr lang="en-US" sz="1700" dirty="0"/>
              <a:t>, a </a:t>
            </a:r>
            <a:r>
              <a:rPr lang="en-US" sz="1700" u="sng" dirty="0"/>
              <a:t>name</a:t>
            </a:r>
            <a:r>
              <a:rPr lang="en-US" sz="1700" dirty="0"/>
              <a:t>, and an </a:t>
            </a:r>
            <a:r>
              <a:rPr lang="en-US" sz="1700" u="sng" dirty="0" smtClean="0"/>
              <a:t>email </a:t>
            </a:r>
            <a:r>
              <a:rPr lang="en-US" sz="1700" u="sng" dirty="0"/>
              <a:t>address</a:t>
            </a:r>
            <a:r>
              <a:rPr lang="en-US" sz="1700" dirty="0"/>
              <a:t>. There is a distinction between research and administrative personnel.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Research </a:t>
            </a:r>
            <a:r>
              <a:rPr lang="en-US" sz="1700" dirty="0"/>
              <a:t>associates are assigned to at least one institute. The field of study of each research associate is known. Furthermore, research associates can be involved in projects for a certain number of </a:t>
            </a:r>
            <a:r>
              <a:rPr lang="en-US" sz="1700" u="sng" dirty="0"/>
              <a:t>hours</a:t>
            </a:r>
            <a:r>
              <a:rPr lang="en-US" sz="1700" dirty="0"/>
              <a:t>, and the </a:t>
            </a:r>
            <a:r>
              <a:rPr lang="en-US" sz="1700" u="sng" dirty="0"/>
              <a:t>name</a:t>
            </a:r>
            <a:r>
              <a:rPr lang="en-US" sz="1700" dirty="0"/>
              <a:t>, </a:t>
            </a:r>
            <a:r>
              <a:rPr lang="en-US" sz="1700" u="sng" dirty="0"/>
              <a:t>starting date</a:t>
            </a:r>
            <a:r>
              <a:rPr lang="en-US" sz="1700" dirty="0"/>
              <a:t>, and </a:t>
            </a:r>
            <a:r>
              <a:rPr lang="en-US" sz="1700" u="sng" dirty="0"/>
              <a:t>end date </a:t>
            </a:r>
            <a:r>
              <a:rPr lang="en-US" sz="1700" dirty="0"/>
              <a:t>of the projects are known. Some research associates hold courses. Then they are called lecturers.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Courses </a:t>
            </a:r>
            <a:r>
              <a:rPr lang="en-US" sz="1700" dirty="0"/>
              <a:t>have a </a:t>
            </a:r>
            <a:r>
              <a:rPr lang="en-US" sz="1700" u="sng" dirty="0"/>
              <a:t>unique number </a:t>
            </a:r>
            <a:r>
              <a:rPr lang="en-US" sz="1700" dirty="0"/>
              <a:t>(ID), a </a:t>
            </a:r>
            <a:r>
              <a:rPr lang="en-US" sz="1700" u="sng" dirty="0"/>
              <a:t>name</a:t>
            </a:r>
            <a:r>
              <a:rPr lang="en-US" sz="1700" dirty="0"/>
              <a:t>, and a </a:t>
            </a:r>
            <a:r>
              <a:rPr lang="en-US" sz="1700" u="sng" dirty="0"/>
              <a:t>weekly duration </a:t>
            </a:r>
            <a:r>
              <a:rPr lang="en-US" sz="1700" dirty="0"/>
              <a:t>in hours. </a:t>
            </a:r>
            <a:endParaRPr lang="en-US" sz="1700" noProof="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62" y="1244929"/>
            <a:ext cx="3006125" cy="518416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5EAA76-C76D-4FD0-8492-2ED3D3341801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6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Example – Step 2: Identifying Relationships (1/6)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00" y="1144800"/>
            <a:ext cx="5585205" cy="4713092"/>
          </a:xfrm>
        </p:spPr>
        <p:txBody>
          <a:bodyPr/>
          <a:lstStyle/>
          <a:p>
            <a:r>
              <a:rPr lang="en-US" dirty="0" smtClean="0"/>
              <a:t>Three kinds of relationships:</a:t>
            </a:r>
          </a:p>
          <a:p>
            <a:pPr lvl="1"/>
            <a:r>
              <a:rPr lang="en-US" dirty="0" smtClean="0"/>
              <a:t>Association</a:t>
            </a:r>
          </a:p>
          <a:p>
            <a:pPr lvl="1"/>
            <a:r>
              <a:rPr lang="en-US" dirty="0" smtClean="0"/>
              <a:t>Generalization</a:t>
            </a:r>
          </a:p>
          <a:p>
            <a:pPr lvl="1"/>
            <a:r>
              <a:rPr lang="en-US" dirty="0" smtClean="0"/>
              <a:t>Aggregation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Indication of a generalization</a:t>
            </a:r>
          </a:p>
          <a:p>
            <a:r>
              <a:rPr lang="en-US" i="1" dirty="0" smtClean="0"/>
              <a:t>“There is a distinction between research </a:t>
            </a:r>
            <a:br>
              <a:rPr lang="en-US" i="1" dirty="0" smtClean="0"/>
            </a:br>
            <a:r>
              <a:rPr lang="en-US" i="1" dirty="0" smtClean="0"/>
              <a:t>and administrative personnel.”</a:t>
            </a:r>
          </a:p>
          <a:p>
            <a:r>
              <a:rPr lang="en-US" i="1" dirty="0" smtClean="0"/>
              <a:t>“Some research associates hold courses. Then they are called lecturers.”</a:t>
            </a:r>
            <a:endParaRPr lang="en-US" i="1" noProof="0" dirty="0" smtClean="0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4040850" y="1369815"/>
            <a:ext cx="2553133" cy="4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smtClean="0">
                <a:solidFill>
                  <a:srgbClr val="FE8400"/>
                </a:solidFill>
                <a:latin typeface="+mn-lt"/>
              </a:rPr>
              <a:t>Abstract, i.e.,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no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other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types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br>
              <a:rPr lang="de-DE" dirty="0" smtClean="0">
                <a:solidFill>
                  <a:srgbClr val="FE8400"/>
                </a:solidFill>
                <a:latin typeface="+mn-lt"/>
              </a:rPr>
            </a:br>
            <a:r>
              <a:rPr lang="de-DE" dirty="0" err="1" smtClean="0">
                <a:solidFill>
                  <a:srgbClr val="FE8400"/>
                </a:solidFill>
                <a:latin typeface="+mn-lt"/>
              </a:rPr>
              <a:t>of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employees</a:t>
            </a:r>
            <a:endParaRPr lang="de-DE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97" y="1369815"/>
            <a:ext cx="2729605" cy="3691581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12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“A </a:t>
            </a:r>
            <a:r>
              <a:rPr lang="en-US" i="1" dirty="0"/>
              <a:t>university consists of multiple faculties which </a:t>
            </a:r>
            <a:r>
              <a:rPr lang="en-US" i="1" dirty="0" smtClean="0"/>
              <a:t>are </a:t>
            </a:r>
            <a:r>
              <a:rPr lang="en-US" i="1" dirty="0"/>
              <a:t>composed of various institutes</a:t>
            </a:r>
            <a:r>
              <a:rPr lang="en-US" i="1" dirty="0" smtClean="0"/>
              <a:t>.”</a:t>
            </a:r>
            <a:endParaRPr lang="en-US" i="1" dirty="0"/>
          </a:p>
          <a:p>
            <a:endParaRPr lang="en-US" noProof="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Example – Step 2: Identifying Relationships (2/6)</a:t>
            </a: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908749" y="3738979"/>
            <a:ext cx="2984771" cy="4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  <a:latin typeface="+mn-lt"/>
              </a:rPr>
              <a:t>Composition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to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show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existence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br>
              <a:rPr lang="de-DE" dirty="0" smtClean="0">
                <a:solidFill>
                  <a:srgbClr val="FE8400"/>
                </a:solidFill>
                <a:latin typeface="+mn-lt"/>
              </a:rPr>
            </a:br>
            <a:r>
              <a:rPr lang="de-DE" dirty="0" err="1" smtClean="0">
                <a:solidFill>
                  <a:srgbClr val="FE8400"/>
                </a:solidFill>
                <a:latin typeface="+mn-lt"/>
              </a:rPr>
              <a:t>dependency</a:t>
            </a:r>
            <a:endParaRPr lang="de-DE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81" y="2702675"/>
            <a:ext cx="1397084" cy="250028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190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7" y="2062021"/>
            <a:ext cx="6896507" cy="33385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Diagram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Objects of a system and their relationships (links)</a:t>
            </a:r>
          </a:p>
          <a:p>
            <a:r>
              <a:rPr lang="en-US" dirty="0" smtClean="0"/>
              <a:t>Snapshot of objects at a specific moment in time</a:t>
            </a:r>
          </a:p>
          <a:p>
            <a:endParaRPr lang="en-US" dirty="0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 flipV="1">
            <a:off x="3403451" y="4672355"/>
            <a:ext cx="156117" cy="769433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274013" y="5480563"/>
            <a:ext cx="15905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dirty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L</a:t>
            </a: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ink</a:t>
            </a:r>
            <a:endParaRPr lang="de-AT" sz="1600" b="0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64" y="371370"/>
            <a:ext cx="1588011" cy="33832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“Each </a:t>
            </a:r>
            <a:r>
              <a:rPr lang="en-US" i="1" dirty="0"/>
              <a:t>faculty is led by a dean, who is an employee of the </a:t>
            </a:r>
            <a:r>
              <a:rPr lang="en-US" i="1" dirty="0" smtClean="0"/>
              <a:t>university”</a:t>
            </a:r>
            <a:endParaRPr lang="en-US" i="1" dirty="0"/>
          </a:p>
          <a:p>
            <a:endParaRPr lang="en-US" noProof="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Example – Step 2: Identifying Relationships (3/6)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677888" y="4487503"/>
            <a:ext cx="3788225" cy="4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defTabSz="762000" eaLnBrk="0" hangingPunct="0">
              <a:lnSpc>
                <a:spcPct val="90000"/>
              </a:lnSpc>
            </a:pPr>
            <a:r>
              <a:rPr lang="de-DE" dirty="0" smtClean="0">
                <a:solidFill>
                  <a:srgbClr val="FE8400"/>
                </a:solidFill>
                <a:latin typeface="+mn-lt"/>
              </a:rPr>
              <a:t>In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leads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-relationship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,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br>
              <a:rPr lang="de-DE" dirty="0" smtClean="0">
                <a:solidFill>
                  <a:srgbClr val="FE8400"/>
                </a:solidFill>
                <a:latin typeface="+mn-lt"/>
              </a:rPr>
            </a:b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Employee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takes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role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of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a </a:t>
            </a:r>
            <a:r>
              <a:rPr lang="de-DE" dirty="0" err="1">
                <a:solidFill>
                  <a:srgbClr val="FE8400"/>
                </a:solidFill>
                <a:latin typeface="Courier" pitchFamily="49" charset="0"/>
              </a:rPr>
              <a:t>d</a:t>
            </a: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ean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.</a:t>
            </a:r>
            <a:endParaRPr lang="de-DE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87" y="2707122"/>
            <a:ext cx="6044227" cy="161977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68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“Research </a:t>
            </a:r>
            <a:r>
              <a:rPr lang="en-US" dirty="0"/>
              <a:t>associates are assigned to at least one institute</a:t>
            </a:r>
            <a:r>
              <a:rPr lang="en-US" dirty="0" smtClean="0"/>
              <a:t>.”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endParaRPr lang="en-US" noProof="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Example – Step 2: Identifying Relationships (4/6)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970723" y="4091378"/>
            <a:ext cx="5202555" cy="89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defTabSz="762000" eaLnBrk="0" hangingPunct="0">
              <a:lnSpc>
                <a:spcPct val="90000"/>
              </a:lnSpc>
            </a:pPr>
            <a:r>
              <a:rPr lang="de-DE" dirty="0" err="1" smtClean="0">
                <a:solidFill>
                  <a:srgbClr val="FE8400"/>
                </a:solidFill>
                <a:latin typeface="+mn-lt"/>
              </a:rPr>
              <a:t>Shared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aggregation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to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show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that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Courier" pitchFamily="49" charset="0"/>
              </a:rPr>
              <a:t>ResearchAssociates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br>
              <a:rPr lang="de-DE" dirty="0" smtClean="0">
                <a:solidFill>
                  <a:srgbClr val="FE8400"/>
                </a:solidFill>
                <a:latin typeface="+mn-lt"/>
              </a:rPr>
            </a:br>
            <a:r>
              <a:rPr lang="de-DE" dirty="0" err="1" smtClean="0">
                <a:solidFill>
                  <a:srgbClr val="FE8400"/>
                </a:solidFill>
                <a:latin typeface="+mn-lt"/>
              </a:rPr>
              <a:t>are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part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of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an </a:t>
            </a:r>
            <a:r>
              <a:rPr lang="de-DE" i="0" dirty="0">
                <a:solidFill>
                  <a:srgbClr val="FE8400"/>
                </a:solidFill>
                <a:latin typeface="Courier" pitchFamily="49" charset="0"/>
                <a:cs typeface="Courier New" panose="02070309020205020404" pitchFamily="49" charset="0"/>
              </a:rPr>
              <a:t>I</a:t>
            </a:r>
            <a:r>
              <a:rPr lang="de-DE" i="0" dirty="0" smtClean="0">
                <a:solidFill>
                  <a:srgbClr val="FE8400"/>
                </a:solidFill>
                <a:latin typeface="Courier" pitchFamily="49" charset="0"/>
                <a:cs typeface="Courier New" panose="02070309020205020404" pitchFamily="49" charset="0"/>
              </a:rPr>
              <a:t>nstitute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, </a:t>
            </a:r>
            <a:br>
              <a:rPr lang="de-DE" dirty="0" smtClean="0">
                <a:solidFill>
                  <a:srgbClr val="FE8400"/>
                </a:solidFill>
                <a:latin typeface="+mn-lt"/>
              </a:rPr>
            </a:br>
            <a:r>
              <a:rPr lang="de-DE" dirty="0" smtClean="0">
                <a:solidFill>
                  <a:srgbClr val="FE8400"/>
                </a:solidFill>
                <a:latin typeface="+mn-lt"/>
              </a:rPr>
              <a:t>but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there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is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no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existence</a:t>
            </a:r>
            <a:r>
              <a:rPr lang="de-DE" dirty="0" smtClean="0">
                <a:solidFill>
                  <a:srgbClr val="FE84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n-lt"/>
              </a:rPr>
              <a:t>dependency</a:t>
            </a:r>
            <a:endParaRPr lang="de-DE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81" y="2635562"/>
            <a:ext cx="6260039" cy="127103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64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“Furthermore</a:t>
            </a:r>
            <a:r>
              <a:rPr lang="en-US" i="1" dirty="0"/>
              <a:t>, research associates can be involved in projects for a certain number of </a:t>
            </a:r>
            <a:r>
              <a:rPr lang="en-US" i="1" dirty="0" smtClean="0"/>
              <a:t>hours.”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Example – Step 2: Identifying Relationships (5/6)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971898" y="2219489"/>
            <a:ext cx="7200205" cy="3411836"/>
            <a:chOff x="861970" y="2219489"/>
            <a:chExt cx="7200205" cy="3411836"/>
          </a:xfrm>
        </p:grpSpPr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4838987" y="3408063"/>
              <a:ext cx="3223188" cy="1034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/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Association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class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enables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to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store</a:t>
              </a:r>
              <a:endParaRPr lang="de-DE" dirty="0">
                <a:solidFill>
                  <a:srgbClr val="FE8400"/>
                </a:solidFill>
                <a:latin typeface="+mn-lt"/>
              </a:endParaRPr>
            </a:p>
            <a:p>
              <a:pPr defTabSz="762000" eaLnBrk="0" hangingPunct="0">
                <a:lnSpc>
                  <a:spcPct val="90000"/>
                </a:lnSpc>
              </a:pP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the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number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of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hours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for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every</a:t>
              </a:r>
              <a:endParaRPr lang="de-DE" dirty="0">
                <a:solidFill>
                  <a:srgbClr val="FE8400"/>
                </a:solidFill>
                <a:latin typeface="+mn-lt"/>
              </a:endParaRPr>
            </a:p>
            <a:p>
              <a:pPr defTabSz="762000" eaLnBrk="0" hangingPunct="0">
                <a:lnSpc>
                  <a:spcPct val="90000"/>
                </a:lnSpc>
              </a:pP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single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>
                  <a:solidFill>
                    <a:srgbClr val="FE8400"/>
                  </a:solidFill>
                  <a:latin typeface="Courier" pitchFamily="49" charset="0"/>
                </a:rPr>
                <a:t>P</a:t>
              </a:r>
              <a:r>
                <a:rPr lang="de-DE" dirty="0" smtClean="0">
                  <a:solidFill>
                    <a:srgbClr val="FE8400"/>
                  </a:solidFill>
                  <a:latin typeface="Courier" pitchFamily="49" charset="0"/>
                </a:rPr>
                <a:t>roject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of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every</a:t>
              </a:r>
              <a:r>
                <a:rPr lang="de-DE" dirty="0" smtClean="0">
                  <a:solidFill>
                    <a:srgbClr val="FE840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FE8400"/>
                  </a:solidFill>
                  <a:latin typeface="+mn-lt"/>
                </a:rPr>
                <a:t>single</a:t>
              </a:r>
              <a:endParaRPr lang="de-DE" dirty="0" smtClean="0">
                <a:solidFill>
                  <a:srgbClr val="FE8400"/>
                </a:solidFill>
                <a:latin typeface="+mn-lt"/>
              </a:endParaRPr>
            </a:p>
            <a:p>
              <a:pPr defTabSz="762000" eaLnBrk="0" hangingPunct="0">
                <a:lnSpc>
                  <a:spcPct val="90000"/>
                </a:lnSpc>
              </a:pPr>
              <a:r>
                <a:rPr lang="de-DE" dirty="0" err="1" smtClean="0">
                  <a:solidFill>
                    <a:srgbClr val="FE8400"/>
                  </a:solidFill>
                  <a:latin typeface="Courier" pitchFamily="49" charset="0"/>
                </a:rPr>
                <a:t>ResearchAssociate</a:t>
              </a:r>
              <a:r>
                <a:rPr lang="de-DE" dirty="0" smtClean="0">
                  <a:solidFill>
                    <a:srgbClr val="FE8400"/>
                  </a:solidFill>
                  <a:latin typeface="Courier" pitchFamily="49" charset="0"/>
                </a:rPr>
                <a:t> </a:t>
              </a:r>
              <a:endParaRPr lang="de-DE" dirty="0">
                <a:solidFill>
                  <a:srgbClr val="FE8400"/>
                </a:solidFill>
                <a:latin typeface="Courier" pitchFamily="49" charset="0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70" y="2219489"/>
              <a:ext cx="3707940" cy="3411836"/>
            </a:xfrm>
            <a:prstGeom prst="rect">
              <a:avLst/>
            </a:prstGeom>
          </p:spPr>
        </p:pic>
      </p:grp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152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“Some </a:t>
            </a:r>
            <a:r>
              <a:rPr lang="en-US" i="1" dirty="0"/>
              <a:t>research associates hold courses. Then they are called lecturers</a:t>
            </a:r>
            <a:r>
              <a:rPr lang="en-US" i="1" dirty="0" smtClean="0"/>
              <a:t>.”</a:t>
            </a:r>
            <a:endParaRPr lang="en-US" i="1" dirty="0"/>
          </a:p>
          <a:p>
            <a:endParaRPr lang="en-US" noProof="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Example – Step 2: Identifying Relationships (6/6)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4319104" y="3114084"/>
            <a:ext cx="4186943" cy="95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defTabSz="762000" eaLnBrk="0" hangingPunct="0">
              <a:lnSpc>
                <a:spcPct val="90000"/>
              </a:lnSpc>
            </a:pPr>
            <a:r>
              <a:rPr lang="en-TT" dirty="0" smtClean="0">
                <a:solidFill>
                  <a:srgbClr val="FE8400"/>
                </a:solidFill>
                <a:latin typeface="Courier" pitchFamily="49" charset="0"/>
              </a:rPr>
              <a:t>Lecturer</a:t>
            </a:r>
            <a:r>
              <a:rPr lang="en-TT" dirty="0" smtClean="0">
                <a:solidFill>
                  <a:srgbClr val="FE8400"/>
                </a:solidFill>
                <a:latin typeface="+mn-lt"/>
              </a:rPr>
              <a:t> inherits all characteristics, 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en-TT" dirty="0" smtClean="0">
                <a:solidFill>
                  <a:srgbClr val="FE8400"/>
                </a:solidFill>
                <a:latin typeface="+mn-lt"/>
              </a:rPr>
              <a:t>associations,  and aggregations  from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en-TT" dirty="0" err="1" smtClean="0">
                <a:solidFill>
                  <a:srgbClr val="FE8400"/>
                </a:solidFill>
                <a:latin typeface="Courier" pitchFamily="49" charset="0"/>
              </a:rPr>
              <a:t>ResearchAssociate</a:t>
            </a:r>
            <a:r>
              <a:rPr lang="en-TT" dirty="0" smtClean="0">
                <a:solidFill>
                  <a:srgbClr val="FE8400"/>
                </a:solidFill>
                <a:latin typeface="Courier" pitchFamily="49" charset="0"/>
              </a:rPr>
              <a:t>.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en-TT" dirty="0" smtClean="0">
                <a:solidFill>
                  <a:srgbClr val="FE8400"/>
                </a:solidFill>
                <a:latin typeface="+mn-lt"/>
              </a:rPr>
              <a:t>In </a:t>
            </a:r>
            <a:r>
              <a:rPr lang="en-TT" dirty="0" err="1" smtClean="0">
                <a:solidFill>
                  <a:srgbClr val="FE8400"/>
                </a:solidFill>
                <a:latin typeface="+mn-lt"/>
              </a:rPr>
              <a:t>addtion</a:t>
            </a:r>
            <a:r>
              <a:rPr lang="en-TT" dirty="0" smtClean="0">
                <a:solidFill>
                  <a:srgbClr val="FE8400"/>
                </a:solidFill>
                <a:latin typeface="+mn-lt"/>
              </a:rPr>
              <a:t>, a </a:t>
            </a:r>
            <a:r>
              <a:rPr lang="en-TT" dirty="0" smtClean="0">
                <a:solidFill>
                  <a:srgbClr val="FE8400"/>
                </a:solidFill>
                <a:latin typeface="Courier" pitchFamily="49" charset="0"/>
              </a:rPr>
              <a:t>Lecturer </a:t>
            </a:r>
            <a:r>
              <a:rPr lang="en-TT" dirty="0" smtClean="0">
                <a:solidFill>
                  <a:srgbClr val="FE8400"/>
                </a:solidFill>
                <a:latin typeface="+mn-lt"/>
              </a:rPr>
              <a:t>has an association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en-TT" dirty="0" smtClean="0">
                <a:solidFill>
                  <a:srgbClr val="FE8400"/>
                </a:solidFill>
                <a:latin typeface="Courier" pitchFamily="49" charset="0"/>
              </a:rPr>
              <a:t>teaches </a:t>
            </a:r>
            <a:r>
              <a:rPr lang="en-TT" dirty="0" smtClean="0">
                <a:solidFill>
                  <a:srgbClr val="FE8400"/>
                </a:solidFill>
                <a:latin typeface="+mj-lt"/>
              </a:rPr>
              <a:t>to</a:t>
            </a:r>
            <a:r>
              <a:rPr lang="en-TT" dirty="0" smtClean="0">
                <a:solidFill>
                  <a:srgbClr val="FE8400"/>
                </a:solidFill>
                <a:latin typeface="Courier" pitchFamily="49" charset="0"/>
              </a:rPr>
              <a:t> Course.</a:t>
            </a:r>
            <a:endParaRPr lang="en-TT" dirty="0">
              <a:solidFill>
                <a:srgbClr val="FE8400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6" y="2205703"/>
            <a:ext cx="3085010" cy="3497251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80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Example – Complete Class Diagram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99" y="1183481"/>
            <a:ext cx="5158603" cy="526018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C5EAA76-C76D-4FD0-8492-2ED3D3341801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98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Code Generation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7778278" cy="4713092"/>
          </a:xfrm>
        </p:spPr>
        <p:txBody>
          <a:bodyPr/>
          <a:lstStyle/>
          <a:p>
            <a:r>
              <a:rPr lang="en-US" dirty="0"/>
              <a:t>Class diagrams are often created with the intention of implementing the modeled elements in an object-oriented programming language. </a:t>
            </a:r>
          </a:p>
          <a:p>
            <a:r>
              <a:rPr lang="en-US" dirty="0"/>
              <a:t>Often, translation </a:t>
            </a:r>
            <a:r>
              <a:rPr lang="en-US" dirty="0" smtClean="0"/>
              <a:t>is semi-automatic and </a:t>
            </a:r>
            <a:r>
              <a:rPr lang="en-US" dirty="0"/>
              <a:t>requires only minimal manual </a:t>
            </a:r>
            <a:r>
              <a:rPr lang="en-US" dirty="0" smtClean="0"/>
              <a:t>intervention.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9"/>
            <a:ext cx="4555338" cy="47277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Code Generation – </a:t>
            </a:r>
            <a:r>
              <a:rPr lang="de-AT" dirty="0" err="1" smtClean="0"/>
              <a:t>Example</a:t>
            </a:r>
            <a:r>
              <a:rPr lang="de-AT" dirty="0" smtClean="0"/>
              <a:t> (1/6)</a:t>
            </a:r>
            <a:endParaRPr lang="de-AT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40000" y="2880000"/>
            <a:ext cx="4506119" cy="1102179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Course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courseNo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sz="1600" i="0" dirty="0">
              <a:latin typeface="Courier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40000" y="2880292"/>
            <a:ext cx="4506119" cy="1102179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class Course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courseNo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sz="1600" i="0" dirty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39999" y="2880000"/>
            <a:ext cx="4506119" cy="1102179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Course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sz="1600" i="0" dirty="0">
              <a:latin typeface="Courier" pitchFamily="49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39999" y="2880000"/>
            <a:ext cx="4506119" cy="1102179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class Course {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sz="1600" i="0" dirty="0">
              <a:solidFill>
                <a:srgbClr val="FE8400"/>
              </a:solidFill>
              <a:latin typeface="Courier" pitchFamily="49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9"/>
            <a:ext cx="4555338" cy="47277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8"/>
            <a:ext cx="4555338" cy="4727725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0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Code Generation – </a:t>
            </a:r>
            <a:r>
              <a:rPr lang="de-AT" dirty="0" err="1" smtClean="0"/>
              <a:t>Example</a:t>
            </a:r>
            <a:r>
              <a:rPr lang="de-AT" dirty="0" smtClean="0"/>
              <a:t> (2/6)</a:t>
            </a:r>
            <a:endParaRPr lang="de-AT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40000" y="2628000"/>
            <a:ext cx="4506119" cy="1594622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abstract class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String </a:t>
            </a:r>
            <a:r>
              <a:rPr lang="en-US" i="0" dirty="0" err="1">
                <a:latin typeface="Courier" pitchFamily="49" charset="0"/>
              </a:rPr>
              <a:t>firstName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String </a:t>
            </a:r>
            <a:r>
              <a:rPr lang="en-US" i="0" dirty="0" err="1">
                <a:latin typeface="Courier" pitchFamily="49" charset="0"/>
              </a:rPr>
              <a:t>lastName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ssNo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9"/>
            <a:ext cx="4555338" cy="47277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9"/>
            <a:ext cx="4555338" cy="4727725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40000" y="2628000"/>
            <a:ext cx="4506119" cy="1594622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abstract class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UniversityMember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String </a:t>
            </a:r>
            <a:r>
              <a:rPr lang="en-US" i="0" dirty="0" err="1">
                <a:latin typeface="Courier" pitchFamily="49" charset="0"/>
              </a:rPr>
              <a:t>firstName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String </a:t>
            </a:r>
            <a:r>
              <a:rPr lang="en-US" i="0" dirty="0" err="1">
                <a:latin typeface="Courier" pitchFamily="49" charset="0"/>
              </a:rPr>
              <a:t>lastName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ssNo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i="0" dirty="0" smtClean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39999" y="2628000"/>
            <a:ext cx="4506119" cy="1594622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abstract class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String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firstName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String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lastName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ssNo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139999" y="2628000"/>
            <a:ext cx="4506119" cy="1594622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abstract class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UniversityMember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String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firstName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String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lastName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ssNo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i="0" dirty="0" smtClean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4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Code Generation – </a:t>
            </a:r>
            <a:r>
              <a:rPr lang="de-AT" dirty="0" err="1" smtClean="0"/>
              <a:t>Example</a:t>
            </a:r>
            <a:r>
              <a:rPr lang="de-AT" dirty="0" smtClean="0"/>
              <a:t> (3/6)</a:t>
            </a:r>
            <a:endParaRPr lang="de-AT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40000" y="2268000"/>
            <a:ext cx="4506119" cy="1348401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de-AT" i="0" dirty="0" err="1">
                <a:latin typeface="Courier" pitchFamily="49" charset="0"/>
              </a:rPr>
              <a:t>Enumeration</a:t>
            </a:r>
            <a:r>
              <a:rPr lang="de-AT" i="0" dirty="0">
                <a:latin typeface="Courier" pitchFamily="49" charset="0"/>
              </a:rPr>
              <a:t> </a:t>
            </a:r>
            <a:r>
              <a:rPr lang="de-AT" i="0" dirty="0" err="1">
                <a:latin typeface="Courier" pitchFamily="49" charset="0"/>
              </a:rPr>
              <a:t>ESemester</a:t>
            </a:r>
            <a:r>
              <a:rPr lang="de-AT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de-AT" i="0" dirty="0" smtClean="0">
                <a:latin typeface="Courier" pitchFamily="49" charset="0"/>
              </a:rPr>
              <a:t>	</a:t>
            </a:r>
            <a:r>
              <a:rPr lang="de-AT" i="0" dirty="0" err="1" smtClean="0">
                <a:latin typeface="Courier" pitchFamily="49" charset="0"/>
              </a:rPr>
              <a:t>winter</a:t>
            </a:r>
            <a:r>
              <a:rPr lang="de-AT" i="0" dirty="0">
                <a:latin typeface="Courier" pitchFamily="49" charset="0"/>
              </a:rPr>
              <a:t>,</a:t>
            </a:r>
          </a:p>
          <a:p>
            <a:pPr defTabSz="360000"/>
            <a:r>
              <a:rPr lang="de-AT" i="0" dirty="0" smtClean="0">
                <a:latin typeface="Courier" pitchFamily="49" charset="0"/>
              </a:rPr>
              <a:t>	</a:t>
            </a:r>
            <a:r>
              <a:rPr lang="de-AT" i="0" dirty="0" err="1" smtClean="0">
                <a:latin typeface="Courier" pitchFamily="49" charset="0"/>
              </a:rPr>
              <a:t>summer</a:t>
            </a:r>
            <a:endParaRPr lang="de-AT" i="0" dirty="0">
              <a:latin typeface="Courier" pitchFamily="49" charset="0"/>
            </a:endParaRPr>
          </a:p>
          <a:p>
            <a:pPr defTabSz="360000"/>
            <a:r>
              <a:rPr lang="de-AT" i="0" dirty="0" smtClean="0">
                <a:latin typeface="Courier" pitchFamily="49" charset="0"/>
              </a:rPr>
              <a:t>}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40000" y="3780000"/>
            <a:ext cx="4506119" cy="1594622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de-AT" i="0" dirty="0" err="1" smtClean="0">
                <a:latin typeface="Courier" pitchFamily="49" charset="0"/>
              </a:rPr>
              <a:t>Enumeration</a:t>
            </a:r>
            <a:r>
              <a:rPr lang="de-AT" i="0" dirty="0" smtClean="0">
                <a:latin typeface="Courier" pitchFamily="49" charset="0"/>
              </a:rPr>
              <a:t> </a:t>
            </a:r>
            <a:r>
              <a:rPr lang="de-AT" i="0" dirty="0" err="1">
                <a:latin typeface="Courier" pitchFamily="49" charset="0"/>
              </a:rPr>
              <a:t>ERole</a:t>
            </a:r>
            <a:r>
              <a:rPr lang="de-AT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de-AT" i="0" dirty="0" smtClean="0">
                <a:latin typeface="Courier" pitchFamily="49" charset="0"/>
              </a:rPr>
              <a:t>	</a:t>
            </a:r>
            <a:r>
              <a:rPr lang="de-AT" i="0" dirty="0" err="1" smtClean="0">
                <a:latin typeface="Courier" pitchFamily="49" charset="0"/>
              </a:rPr>
              <a:t>lecturer</a:t>
            </a:r>
            <a:r>
              <a:rPr lang="de-AT" i="0" dirty="0" smtClean="0">
                <a:latin typeface="Courier" pitchFamily="49" charset="0"/>
              </a:rPr>
              <a:t>,</a:t>
            </a:r>
            <a:endParaRPr lang="de-AT" i="0" dirty="0">
              <a:latin typeface="Courier" pitchFamily="49" charset="0"/>
            </a:endParaRPr>
          </a:p>
          <a:p>
            <a:pPr defTabSz="360000"/>
            <a:r>
              <a:rPr lang="de-AT" i="0" dirty="0" smtClean="0">
                <a:latin typeface="Courier" pitchFamily="49" charset="0"/>
              </a:rPr>
              <a:t>	</a:t>
            </a:r>
            <a:r>
              <a:rPr lang="de-AT" i="0" dirty="0" err="1" smtClean="0">
                <a:latin typeface="Courier" pitchFamily="49" charset="0"/>
              </a:rPr>
              <a:t>tutor</a:t>
            </a:r>
            <a:r>
              <a:rPr lang="de-AT" i="0" dirty="0">
                <a:latin typeface="Courier" pitchFamily="49" charset="0"/>
              </a:rPr>
              <a:t>,</a:t>
            </a:r>
          </a:p>
          <a:p>
            <a:pPr defTabSz="360000"/>
            <a:r>
              <a:rPr lang="de-AT" i="0" dirty="0" smtClean="0">
                <a:latin typeface="Courier" pitchFamily="49" charset="0"/>
              </a:rPr>
              <a:t>	</a:t>
            </a:r>
            <a:r>
              <a:rPr lang="de-AT" i="0" dirty="0" err="1" smtClean="0">
                <a:latin typeface="Courier" pitchFamily="49" charset="0"/>
              </a:rPr>
              <a:t>examiner</a:t>
            </a:r>
            <a:endParaRPr lang="de-AT" i="0" dirty="0">
              <a:latin typeface="Courier" pitchFamily="49" charset="0"/>
            </a:endParaRPr>
          </a:p>
          <a:p>
            <a:pPr defTabSz="360000"/>
            <a:r>
              <a:rPr lang="de-AT" i="0" dirty="0">
                <a:latin typeface="Courier" pitchFamily="49" charset="0"/>
              </a:rPr>
              <a:t>}</a:t>
            </a:r>
            <a:endParaRPr lang="de-AT" sz="1600" i="0" dirty="0">
              <a:latin typeface="Courier" pitchFamily="49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347"/>
            <a:ext cx="4555338" cy="47277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2694"/>
            <a:ext cx="4555338" cy="472772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2693"/>
            <a:ext cx="4555338" cy="4727725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39999" y="2268000"/>
            <a:ext cx="4506119" cy="1348401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de-AT" i="0" dirty="0" err="1">
                <a:solidFill>
                  <a:srgbClr val="FE8400"/>
                </a:solidFill>
                <a:latin typeface="Courier" pitchFamily="49" charset="0"/>
              </a:rPr>
              <a:t>Enumeration</a:t>
            </a:r>
            <a:r>
              <a:rPr lang="de-AT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de-AT" i="0" dirty="0" err="1">
                <a:solidFill>
                  <a:srgbClr val="FE8400"/>
                </a:solidFill>
                <a:latin typeface="Courier" pitchFamily="49" charset="0"/>
              </a:rPr>
              <a:t>ESemester</a:t>
            </a:r>
            <a:r>
              <a:rPr lang="de-AT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de-AT" i="0" dirty="0" err="1" smtClean="0">
                <a:solidFill>
                  <a:srgbClr val="FE8400"/>
                </a:solidFill>
                <a:latin typeface="Courier" pitchFamily="49" charset="0"/>
              </a:rPr>
              <a:t>winter</a:t>
            </a:r>
            <a:r>
              <a:rPr lang="de-AT" i="0" dirty="0">
                <a:solidFill>
                  <a:srgbClr val="FE8400"/>
                </a:solidFill>
                <a:latin typeface="Courier" pitchFamily="49" charset="0"/>
              </a:rPr>
              <a:t>,</a:t>
            </a: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de-AT" i="0" dirty="0" err="1" smtClean="0">
                <a:solidFill>
                  <a:srgbClr val="FE8400"/>
                </a:solidFill>
                <a:latin typeface="Courier" pitchFamily="49" charset="0"/>
              </a:rPr>
              <a:t>summer</a:t>
            </a:r>
            <a:endParaRPr lang="de-AT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}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39998" y="2268000"/>
            <a:ext cx="4506119" cy="1348401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de-AT" i="0" dirty="0" err="1">
                <a:solidFill>
                  <a:srgbClr val="FE8400"/>
                </a:solidFill>
                <a:latin typeface="Courier" pitchFamily="49" charset="0"/>
              </a:rPr>
              <a:t>Enumeration</a:t>
            </a:r>
            <a:r>
              <a:rPr lang="de-AT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de-AT" i="0" dirty="0" err="1">
                <a:solidFill>
                  <a:srgbClr val="FE8400"/>
                </a:solidFill>
                <a:latin typeface="Courier" pitchFamily="49" charset="0"/>
              </a:rPr>
              <a:t>ESemester</a:t>
            </a:r>
            <a:r>
              <a:rPr lang="de-AT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de-AT" i="0" dirty="0" err="1" smtClean="0">
                <a:solidFill>
                  <a:srgbClr val="FE8400"/>
                </a:solidFill>
                <a:latin typeface="Courier" pitchFamily="49" charset="0"/>
              </a:rPr>
              <a:t>winter</a:t>
            </a:r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,</a:t>
            </a:r>
            <a:endParaRPr lang="de-AT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de-AT" i="0" dirty="0" err="1" smtClean="0">
                <a:solidFill>
                  <a:srgbClr val="FE8400"/>
                </a:solidFill>
                <a:latin typeface="Courier" pitchFamily="49" charset="0"/>
              </a:rPr>
              <a:t>summer</a:t>
            </a:r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 </a:t>
            </a:r>
            <a:endParaRPr lang="de-AT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}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140000" y="3780000"/>
            <a:ext cx="4506119" cy="1594622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de-AT" i="0" dirty="0" err="1" smtClean="0">
                <a:solidFill>
                  <a:srgbClr val="FE8400"/>
                </a:solidFill>
                <a:latin typeface="Courier" pitchFamily="49" charset="0"/>
              </a:rPr>
              <a:t>Enumeration</a:t>
            </a:r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de-AT" i="0" dirty="0" err="1">
                <a:solidFill>
                  <a:srgbClr val="FE8400"/>
                </a:solidFill>
                <a:latin typeface="Courier" pitchFamily="49" charset="0"/>
              </a:rPr>
              <a:t>ERole</a:t>
            </a:r>
            <a:r>
              <a:rPr lang="de-AT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de-AT" i="0" dirty="0" err="1" smtClean="0">
                <a:solidFill>
                  <a:srgbClr val="FE8400"/>
                </a:solidFill>
                <a:latin typeface="Courier" pitchFamily="49" charset="0"/>
              </a:rPr>
              <a:t>lecturer</a:t>
            </a:r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,</a:t>
            </a:r>
            <a:endParaRPr lang="de-AT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de-AT" i="0" dirty="0" err="1" smtClean="0">
                <a:solidFill>
                  <a:srgbClr val="FE8400"/>
                </a:solidFill>
                <a:latin typeface="Courier" pitchFamily="49" charset="0"/>
              </a:rPr>
              <a:t>tutor</a:t>
            </a:r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,</a:t>
            </a:r>
            <a:endParaRPr lang="de-AT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de-AT" i="0" dirty="0" err="1" smtClean="0">
                <a:solidFill>
                  <a:srgbClr val="FE8400"/>
                </a:solidFill>
                <a:latin typeface="Courier" pitchFamily="49" charset="0"/>
              </a:rPr>
              <a:t>examiner</a:t>
            </a:r>
            <a:r>
              <a:rPr lang="de-AT" i="0" dirty="0" smtClean="0">
                <a:solidFill>
                  <a:srgbClr val="FE8400"/>
                </a:solidFill>
                <a:latin typeface="Courier" pitchFamily="49" charset="0"/>
              </a:rPr>
              <a:t> </a:t>
            </a:r>
            <a:endParaRPr lang="de-AT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de-AT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sz="1600" i="0" dirty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4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Code Generation – </a:t>
            </a:r>
            <a:r>
              <a:rPr lang="de-AT" dirty="0" err="1" smtClean="0"/>
              <a:t>Example</a:t>
            </a:r>
            <a:r>
              <a:rPr lang="de-AT" dirty="0" smtClean="0"/>
              <a:t> (4/6)</a:t>
            </a:r>
            <a:endParaRPr lang="de-AT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40000" y="2520000"/>
            <a:ext cx="4506119" cy="1840843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Student extends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matNo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[] </a:t>
            </a:r>
            <a:r>
              <a:rPr lang="en-US" i="0" dirty="0" err="1" smtClean="0">
                <a:latin typeface="Courier" pitchFamily="49" charset="0"/>
              </a:rPr>
              <a:t>completedCourses</a:t>
            </a:r>
            <a:r>
              <a:rPr lang="en-US" i="0" dirty="0" smtClean="0">
                <a:latin typeface="Courier" pitchFamily="49" charset="0"/>
              </a:rPr>
              <a:t>;</a:t>
            </a:r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40000" y="2520000"/>
            <a:ext cx="4506119" cy="1840843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class Student extends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UniversityMember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matNo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[] </a:t>
            </a:r>
            <a:r>
              <a:rPr lang="en-US" i="0" dirty="0" err="1" smtClean="0">
                <a:latin typeface="Courier" pitchFamily="49" charset="0"/>
              </a:rPr>
              <a:t>completedCourses</a:t>
            </a:r>
            <a:r>
              <a:rPr lang="en-US" i="0" dirty="0" smtClean="0">
                <a:latin typeface="Courier" pitchFamily="49" charset="0"/>
              </a:rPr>
              <a:t>;</a:t>
            </a:r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i="0" dirty="0" smtClean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40000" y="2520000"/>
            <a:ext cx="4506119" cy="1840843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Student extends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matNo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[] </a:t>
            </a:r>
            <a:r>
              <a:rPr lang="en-US" i="0" dirty="0" err="1" smtClean="0">
                <a:latin typeface="Courier" pitchFamily="49" charset="0"/>
              </a:rPr>
              <a:t>completedCourses</a:t>
            </a:r>
            <a:r>
              <a:rPr lang="en-US" i="0" dirty="0" smtClean="0">
                <a:latin typeface="Courier" pitchFamily="49" charset="0"/>
              </a:rPr>
              <a:t>;</a:t>
            </a:r>
            <a:endParaRPr lang="en-US" i="0" dirty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140000" y="2520000"/>
            <a:ext cx="4506119" cy="1840843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Student extends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matNo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CourseExecution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[] </a:t>
            </a:r>
            <a:r>
              <a:rPr lang="en-US" i="0" dirty="0" err="1" smtClean="0">
                <a:solidFill>
                  <a:srgbClr val="FE8400"/>
                </a:solidFill>
                <a:latin typeface="Courier" pitchFamily="49" charset="0"/>
              </a:rPr>
              <a:t>completedCourses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;</a:t>
            </a:r>
            <a:endParaRPr lang="en-US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40000" y="2520000"/>
            <a:ext cx="4506119" cy="1840843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class Student extends 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									</a:t>
            </a:r>
            <a:r>
              <a:rPr lang="en-US" i="0" dirty="0" err="1" smtClean="0">
                <a:solidFill>
                  <a:srgbClr val="FE8400"/>
                </a:solidFill>
                <a:latin typeface="Courier" pitchFamily="49" charset="0"/>
              </a:rPr>
              <a:t>UniversityMember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{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matNo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CourseExecution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[] 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							</a:t>
            </a:r>
            <a:r>
              <a:rPr lang="en-US" i="0" dirty="0" err="1" smtClean="0">
                <a:solidFill>
                  <a:srgbClr val="FE8400"/>
                </a:solidFill>
                <a:latin typeface="Courier" pitchFamily="49" charset="0"/>
              </a:rPr>
              <a:t>completedCourses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;</a:t>
            </a:r>
            <a:endParaRPr lang="en-US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i="0" dirty="0" smtClean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Object to Class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Individuals of a system often have identical characteristics and behavior</a:t>
            </a:r>
          </a:p>
          <a:p>
            <a:r>
              <a:rPr lang="en-US" dirty="0" smtClean="0"/>
              <a:t>A class is a construction plan for a set of similar objects of a system</a:t>
            </a:r>
          </a:p>
          <a:p>
            <a:endParaRPr lang="en-US" dirty="0" smtClean="0"/>
          </a:p>
          <a:p>
            <a:r>
              <a:rPr lang="en-US" dirty="0" smtClean="0"/>
              <a:t>Objects are instances of classes</a:t>
            </a:r>
          </a:p>
          <a:p>
            <a:endParaRPr lang="en-US" dirty="0" smtClean="0"/>
          </a:p>
          <a:p>
            <a:r>
              <a:rPr lang="en-US" dirty="0" smtClean="0"/>
              <a:t>Attributes: </a:t>
            </a:r>
            <a:r>
              <a:rPr lang="en-US" dirty="0" smtClean="0">
                <a:solidFill>
                  <a:schemeClr val="tx1"/>
                </a:solidFill>
              </a:rPr>
              <a:t>structural characteristics of a class</a:t>
            </a:r>
          </a:p>
          <a:p>
            <a:pPr lvl="1"/>
            <a:r>
              <a:rPr lang="en-US" dirty="0" smtClean="0"/>
              <a:t>Different value for each instance (= object)</a:t>
            </a:r>
          </a:p>
          <a:p>
            <a:pPr marL="542925" lvl="1" indent="0">
              <a:buNone/>
            </a:pPr>
            <a:endParaRPr lang="en-US" dirty="0" smtClean="0"/>
          </a:p>
          <a:p>
            <a:r>
              <a:rPr lang="en-US" dirty="0" smtClean="0"/>
              <a:t>Operations: </a:t>
            </a:r>
            <a:r>
              <a:rPr lang="en-US" dirty="0" smtClean="0">
                <a:solidFill>
                  <a:schemeClr val="tx1"/>
                </a:solidFill>
              </a:rPr>
              <a:t>behavior of a class</a:t>
            </a:r>
          </a:p>
          <a:p>
            <a:pPr lvl="1"/>
            <a:r>
              <a:rPr lang="en-US" dirty="0" smtClean="0"/>
              <a:t>Identical for all objects of a class </a:t>
            </a:r>
            <a:br>
              <a:rPr lang="en-US" dirty="0" smtClean="0"/>
            </a:br>
            <a:r>
              <a:rPr lang="en-US" dirty="0">
                <a:sym typeface="Wingdings"/>
              </a:rPr>
              <a:t></a:t>
            </a:r>
            <a:r>
              <a:rPr lang="en-US" dirty="0" smtClean="0"/>
              <a:t> not depicted in object diagram</a:t>
            </a:r>
          </a:p>
          <a:p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999487" y="2080083"/>
            <a:ext cx="70348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Class</a:t>
            </a:r>
            <a:endParaRPr lang="de-AT" sz="1600" b="0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784694" y="4073273"/>
            <a:ext cx="19182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Object</a:t>
            </a: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of</a:t>
            </a: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that</a:t>
            </a:r>
            <a:r>
              <a:rPr lang="de-AT" sz="1600" b="0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de-AT" sz="1600" b="0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class</a:t>
            </a:r>
            <a:endParaRPr lang="de-AT" sz="1600" b="0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82" y="2462971"/>
            <a:ext cx="1486192" cy="1063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94" y="4502046"/>
            <a:ext cx="1918280" cy="10636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Code Generation – </a:t>
            </a:r>
            <a:r>
              <a:rPr lang="de-AT" dirty="0" err="1" smtClean="0"/>
              <a:t>Example</a:t>
            </a:r>
            <a:r>
              <a:rPr lang="de-AT" dirty="0" smtClean="0"/>
              <a:t> (5/6)</a:t>
            </a:r>
            <a:endParaRPr lang="de-AT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60000" y="2376000"/>
            <a:ext cx="5953036" cy="2087064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Employee extends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private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acctNo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getAcctNo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smtClean="0">
                <a:latin typeface="Courier" pitchFamily="49" charset="0"/>
              </a:rPr>
              <a:t>{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	return </a:t>
            </a:r>
            <a:r>
              <a:rPr lang="en-US" i="0" dirty="0" err="1">
                <a:latin typeface="Courier" pitchFamily="49" charset="0"/>
              </a:rPr>
              <a:t>acctNo</a:t>
            </a:r>
            <a:r>
              <a:rPr lang="en-US" i="0" dirty="0">
                <a:latin typeface="Courier" pitchFamily="49" charset="0"/>
              </a:rPr>
              <a:t>; </a:t>
            </a:r>
            <a:endParaRPr lang="en-US" i="0" dirty="0" smtClean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}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[]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7"/>
            <a:ext cx="4555338" cy="472772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8"/>
            <a:ext cx="4555338" cy="47277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9"/>
            <a:ext cx="4555338" cy="472772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59999" y="2376000"/>
            <a:ext cx="5953035" cy="2087064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class Employee extends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UniversityMember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private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acctNo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getAcctNo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smtClean="0">
                <a:latin typeface="Courier" pitchFamily="49" charset="0"/>
              </a:rPr>
              <a:t>{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	return </a:t>
            </a:r>
            <a:r>
              <a:rPr lang="en-US" i="0" dirty="0" err="1">
                <a:latin typeface="Courier" pitchFamily="49" charset="0"/>
              </a:rPr>
              <a:t>acctNo</a:t>
            </a:r>
            <a:r>
              <a:rPr lang="en-US" i="0" dirty="0">
                <a:latin typeface="Courier" pitchFamily="49" charset="0"/>
              </a:rPr>
              <a:t>; </a:t>
            </a:r>
            <a:endParaRPr lang="en-US" i="0" dirty="0" smtClean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}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[]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i="0" dirty="0" smtClean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59998" y="2376000"/>
            <a:ext cx="5953035" cy="2087064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Employee extends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private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acctNo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getAcctNo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smtClean="0">
                <a:latin typeface="Courier" pitchFamily="49" charset="0"/>
              </a:rPr>
              <a:t>{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	return </a:t>
            </a:r>
            <a:r>
              <a:rPr lang="en-US" i="0" dirty="0" err="1">
                <a:latin typeface="Courier" pitchFamily="49" charset="0"/>
              </a:rPr>
              <a:t>acctNo</a:t>
            </a:r>
            <a:r>
              <a:rPr lang="en-US" i="0" dirty="0">
                <a:latin typeface="Courier" pitchFamily="49" charset="0"/>
              </a:rPr>
              <a:t>; </a:t>
            </a:r>
            <a:endParaRPr lang="en-US" i="0" dirty="0" smtClean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}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[]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059999" y="2376000"/>
            <a:ext cx="5953035" cy="2087064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Employee extends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private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acctNo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getAcctNo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{ 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	return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acctNo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 </a:t>
            </a:r>
            <a:endParaRPr lang="en-US" i="0" dirty="0" smtClean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}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[]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59999" y="2376000"/>
            <a:ext cx="5953035" cy="2087064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Employee extends </a:t>
            </a:r>
            <a:r>
              <a:rPr lang="en-US" i="0" dirty="0" err="1">
                <a:latin typeface="Courier" pitchFamily="49" charset="0"/>
              </a:rPr>
              <a:t>UniversityMember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private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acctNo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err="1">
                <a:latin typeface="Courier" pitchFamily="49" charset="0"/>
              </a:rPr>
              <a:t>getAcctNo</a:t>
            </a:r>
            <a:r>
              <a:rPr lang="en-US" i="0" dirty="0">
                <a:latin typeface="Courier" pitchFamily="49" charset="0"/>
              </a:rPr>
              <a:t> </a:t>
            </a:r>
            <a:r>
              <a:rPr lang="en-US" i="0" dirty="0" smtClean="0">
                <a:latin typeface="Courier" pitchFamily="49" charset="0"/>
              </a:rPr>
              <a:t>{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	return </a:t>
            </a:r>
            <a:r>
              <a:rPr lang="en-US" i="0" dirty="0" err="1">
                <a:latin typeface="Courier" pitchFamily="49" charset="0"/>
              </a:rPr>
              <a:t>acctNo</a:t>
            </a:r>
            <a:r>
              <a:rPr lang="en-US" i="0" dirty="0">
                <a:latin typeface="Courier" pitchFamily="49" charset="0"/>
              </a:rPr>
              <a:t>; </a:t>
            </a:r>
            <a:endParaRPr lang="en-US" i="0" dirty="0" smtClean="0">
              <a:latin typeface="Courier" pitchFamily="49" charset="0"/>
            </a:endParaRP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latin typeface="Courier" pitchFamily="49" charset="0"/>
              </a:rPr>
              <a:t>}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CourseExecution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[]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courseExecution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06835" y="2376000"/>
            <a:ext cx="6084000" cy="2087064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class Employee extends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UniversityMember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private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acctNo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getAcctNo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() { 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	return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acctNo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 </a:t>
            </a:r>
            <a:endParaRPr lang="en-US" i="0" dirty="0" smtClean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}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CourseExecution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[] </a:t>
            </a:r>
            <a:r>
              <a:rPr lang="en-US" i="0" dirty="0" err="1" smtClean="0">
                <a:solidFill>
                  <a:srgbClr val="FE8400"/>
                </a:solidFill>
                <a:latin typeface="Courier" pitchFamily="49" charset="0"/>
              </a:rPr>
              <a:t>courseExecutions</a:t>
            </a:r>
            <a:r>
              <a:rPr lang="en-US" i="0" dirty="0" smtClean="0">
                <a:solidFill>
                  <a:srgbClr val="FE8400"/>
                </a:solidFill>
                <a:latin typeface="Courier" pitchFamily="49" charset="0"/>
              </a:rPr>
              <a:t>;</a:t>
            </a:r>
            <a:endParaRPr lang="en-US" i="0" dirty="0">
              <a:solidFill>
                <a:srgbClr val="FE8400"/>
              </a:solidFill>
              <a:latin typeface="Courier" pitchFamily="49" charset="0"/>
            </a:endParaRP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i="0" dirty="0" smtClean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3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Code Generation – </a:t>
            </a:r>
            <a:r>
              <a:rPr lang="de-AT" dirty="0" err="1" smtClean="0"/>
              <a:t>Example</a:t>
            </a:r>
            <a:r>
              <a:rPr lang="de-AT" dirty="0" smtClean="0"/>
              <a:t> (6/6)</a:t>
            </a:r>
            <a:endParaRPr lang="de-AT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40000" y="2160000"/>
            <a:ext cx="4506119" cy="2579507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year;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ESemester</a:t>
            </a:r>
            <a:r>
              <a:rPr lang="en-US" i="0" dirty="0">
                <a:latin typeface="Courier" pitchFamily="49" charset="0"/>
              </a:rPr>
              <a:t> semester;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Student [] student;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Course </a:t>
            </a:r>
            <a:r>
              <a:rPr lang="en-US" i="0" dirty="0" err="1">
                <a:latin typeface="Courier" pitchFamily="49" charset="0"/>
              </a:rPr>
              <a:t>course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Hashtable</a:t>
            </a:r>
            <a:r>
              <a:rPr lang="en-US" i="0" dirty="0">
                <a:latin typeface="Courier" pitchFamily="49" charset="0"/>
              </a:rPr>
              <a:t> support;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Key: employee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Value: (role, hours)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9"/>
            <a:ext cx="4555338" cy="472772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4000"/>
            <a:ext cx="4555338" cy="47277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8"/>
            <a:ext cx="4555338" cy="472772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8"/>
            <a:ext cx="4555338" cy="472772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7"/>
            <a:ext cx="4555338" cy="472772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043996"/>
            <a:ext cx="4555338" cy="4727725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40000" y="2160000"/>
            <a:ext cx="4506119" cy="2579507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class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CourseExecution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year;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ESemester</a:t>
            </a:r>
            <a:r>
              <a:rPr lang="en-US" i="0" dirty="0">
                <a:latin typeface="Courier" pitchFamily="49" charset="0"/>
              </a:rPr>
              <a:t> semester;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Student [] student;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Course </a:t>
            </a:r>
            <a:r>
              <a:rPr lang="en-US" i="0" dirty="0" err="1">
                <a:latin typeface="Courier" pitchFamily="49" charset="0"/>
              </a:rPr>
              <a:t>course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Hashtable</a:t>
            </a:r>
            <a:r>
              <a:rPr lang="en-US" i="0" dirty="0">
                <a:latin typeface="Courier" pitchFamily="49" charset="0"/>
              </a:rPr>
              <a:t> support;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Key: employee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Value: (role, hours) 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i="0" dirty="0" smtClean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140000" y="2160000"/>
            <a:ext cx="4506119" cy="2579507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year;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ESemester</a:t>
            </a:r>
            <a:r>
              <a:rPr lang="en-US" i="0" dirty="0">
                <a:latin typeface="Courier" pitchFamily="49" charset="0"/>
              </a:rPr>
              <a:t> semester;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Student [] student;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Course </a:t>
            </a:r>
            <a:r>
              <a:rPr lang="en-US" i="0" dirty="0" err="1">
                <a:latin typeface="Courier" pitchFamily="49" charset="0"/>
              </a:rPr>
              <a:t>course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Hashtable</a:t>
            </a:r>
            <a:r>
              <a:rPr lang="en-US" i="0" dirty="0">
                <a:latin typeface="Courier" pitchFamily="49" charset="0"/>
              </a:rPr>
              <a:t> support;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Key: employee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Value: (role, hours)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140000" y="2159999"/>
            <a:ext cx="4509416" cy="2579507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year;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ESemester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semester;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Student [] student;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Course </a:t>
            </a:r>
            <a:r>
              <a:rPr lang="en-US" i="0" dirty="0" err="1">
                <a:latin typeface="Courier" pitchFamily="49" charset="0"/>
              </a:rPr>
              <a:t>course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Hashtable</a:t>
            </a:r>
            <a:r>
              <a:rPr lang="en-US" i="0" dirty="0">
                <a:latin typeface="Courier" pitchFamily="49" charset="0"/>
              </a:rPr>
              <a:t> support;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Key: employee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Value: (role, hours)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140000" y="2159999"/>
            <a:ext cx="4506119" cy="2579507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year;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ESemester</a:t>
            </a:r>
            <a:r>
              <a:rPr lang="en-US" i="0" dirty="0">
                <a:latin typeface="Courier" pitchFamily="49" charset="0"/>
              </a:rPr>
              <a:t> semester;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Student [] student;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Course </a:t>
            </a:r>
            <a:r>
              <a:rPr lang="en-US" i="0" dirty="0" err="1">
                <a:latin typeface="Courier" pitchFamily="49" charset="0"/>
              </a:rPr>
              <a:t>course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Hashtable</a:t>
            </a:r>
            <a:r>
              <a:rPr lang="en-US" i="0" dirty="0">
                <a:latin typeface="Courier" pitchFamily="49" charset="0"/>
              </a:rPr>
              <a:t> support;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Key: employee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Value: (role, hours)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140000" y="2160000"/>
            <a:ext cx="4506119" cy="2579507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year;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ESemester</a:t>
            </a:r>
            <a:r>
              <a:rPr lang="en-US" i="0" dirty="0">
                <a:latin typeface="Courier" pitchFamily="49" charset="0"/>
              </a:rPr>
              <a:t> semester;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Student [] student;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Course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Hashtable</a:t>
            </a:r>
            <a:r>
              <a:rPr lang="en-US" i="0" dirty="0">
                <a:latin typeface="Courier" pitchFamily="49" charset="0"/>
              </a:rPr>
              <a:t> support;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Key: employee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	// Value: (role, hours)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140000" y="2160000"/>
            <a:ext cx="4506119" cy="2579507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latin typeface="Courier" pitchFamily="49" charset="0"/>
              </a:rPr>
              <a:t>class </a:t>
            </a:r>
            <a:r>
              <a:rPr lang="en-US" i="0" dirty="0" err="1">
                <a:latin typeface="Courier" pitchFamily="49" charset="0"/>
              </a:rPr>
              <a:t>CourseExecution</a:t>
            </a:r>
            <a:r>
              <a:rPr lang="en-US" i="0" dirty="0"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int</a:t>
            </a:r>
            <a:r>
              <a:rPr lang="en-US" i="0" dirty="0">
                <a:latin typeface="Courier" pitchFamily="49" charset="0"/>
              </a:rPr>
              <a:t> year;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</a:t>
            </a:r>
            <a:r>
              <a:rPr lang="en-US" i="0" dirty="0" err="1">
                <a:latin typeface="Courier" pitchFamily="49" charset="0"/>
              </a:rPr>
              <a:t>ESemester</a:t>
            </a:r>
            <a:r>
              <a:rPr lang="en-US" i="0" dirty="0">
                <a:latin typeface="Courier" pitchFamily="49" charset="0"/>
              </a:rPr>
              <a:t> semester;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Student [] student;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public Course </a:t>
            </a:r>
            <a:r>
              <a:rPr lang="en-US" i="0" dirty="0" err="1">
                <a:latin typeface="Courier" pitchFamily="49" charset="0"/>
              </a:rPr>
              <a:t>course</a:t>
            </a:r>
            <a:r>
              <a:rPr lang="en-US" i="0" dirty="0"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	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Hashtable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support;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	// Key: employee 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	// Value: (role, hours) </a:t>
            </a:r>
          </a:p>
          <a:p>
            <a:pPr defTabSz="360000"/>
            <a:r>
              <a:rPr lang="en-US" i="0" dirty="0">
                <a:latin typeface="Courier" pitchFamily="49" charset="0"/>
              </a:rPr>
              <a:t>}</a:t>
            </a:r>
            <a:endParaRPr lang="de-AT" i="0" dirty="0" smtClean="0">
              <a:latin typeface="Courier" pitchFamily="49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140000" y="2159999"/>
            <a:ext cx="4506119" cy="2579507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class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CourseExecution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{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int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year;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ESemester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semester;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Student [] student;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Course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course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public </a:t>
            </a:r>
            <a:r>
              <a:rPr lang="en-US" i="0" dirty="0" err="1">
                <a:solidFill>
                  <a:srgbClr val="FE8400"/>
                </a:solidFill>
                <a:latin typeface="Courier" pitchFamily="49" charset="0"/>
              </a:rPr>
              <a:t>Hashtable</a:t>
            </a:r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 support;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	// Key: employee 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		// Value: (role, hours) </a:t>
            </a:r>
          </a:p>
          <a:p>
            <a:pPr defTabSz="360000"/>
            <a:r>
              <a:rPr lang="en-US" i="0" dirty="0">
                <a:solidFill>
                  <a:srgbClr val="FE8400"/>
                </a:solidFill>
                <a:latin typeface="Courier" pitchFamily="49" charset="0"/>
              </a:rPr>
              <a:t>}</a:t>
            </a:r>
            <a:endParaRPr lang="de-AT" i="0" dirty="0" smtClean="0">
              <a:solidFill>
                <a:srgbClr val="FE8400"/>
              </a:solidFill>
              <a:latin typeface="Courier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5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950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7308713"/>
              </p:ext>
            </p:extLst>
          </p:nvPr>
        </p:nvGraphicFramePr>
        <p:xfrm>
          <a:off x="415132" y="1073835"/>
          <a:ext cx="8313737" cy="4710331"/>
        </p:xfrm>
        <a:graphic>
          <a:graphicData uri="http://schemas.openxmlformats.org/drawingml/2006/table">
            <a:tbl>
              <a:tblPr/>
              <a:tblGrid>
                <a:gridCol w="2134988"/>
                <a:gridCol w="1907123"/>
                <a:gridCol w="4271626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L="96852" marR="9685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6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Class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Description of the structure and behavior of a set of objects</a:t>
                      </a: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Abstract class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Class that cannot be instantiated</a:t>
                      </a: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Association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Relationship between classes:</a:t>
                      </a:r>
                    </a:p>
                    <a:p>
                      <a:r>
                        <a:rPr lang="en-C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navigability unspecified,</a:t>
                      </a:r>
                    </a:p>
                    <a:p>
                      <a:r>
                        <a:rPr lang="en-C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navigable in both directions,</a:t>
                      </a:r>
                    </a:p>
                    <a:p>
                      <a:r>
                        <a:rPr lang="en-C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navigable in one direction</a:t>
                      </a:r>
                      <a:endParaRPr kumimoji="0" lang="en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Notation E</a:t>
            </a:r>
            <a:r>
              <a:rPr lang="en-US" dirty="0" smtClean="0"/>
              <a:t>lements </a:t>
            </a:r>
            <a:r>
              <a:rPr lang="en-US" noProof="0" dirty="0" smtClean="0"/>
              <a:t>(1/3)</a:t>
            </a:r>
          </a:p>
        </p:txBody>
      </p:sp>
      <p:sp>
        <p:nvSpPr>
          <p:cNvPr id="55319" name="Text Box 34"/>
          <p:cNvSpPr txBox="1">
            <a:spLocks noChangeArrowheads="1"/>
          </p:cNvSpPr>
          <p:nvPr/>
        </p:nvSpPr>
        <p:spPr bwMode="auto">
          <a:xfrm>
            <a:off x="3543491" y="3128272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000" i="0" dirty="0">
                <a:latin typeface="Arial" pitchFamily="34" charset="0"/>
              </a:rPr>
              <a:t>oder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43" y="1587348"/>
            <a:ext cx="1106426" cy="12771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51" y="3243959"/>
            <a:ext cx="1581915" cy="8290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51" y="4460995"/>
            <a:ext cx="1588011" cy="115824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8B6842B-68D1-436B-9D30-DAA88B1DB85F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053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3313525"/>
              </p:ext>
            </p:extLst>
          </p:nvPr>
        </p:nvGraphicFramePr>
        <p:xfrm>
          <a:off x="415131" y="1088707"/>
          <a:ext cx="8313738" cy="4680586"/>
        </p:xfrm>
        <a:graphic>
          <a:graphicData uri="http://schemas.openxmlformats.org/drawingml/2006/table">
            <a:tbl>
              <a:tblPr/>
              <a:tblGrid>
                <a:gridCol w="2135108"/>
                <a:gridCol w="1906806"/>
                <a:gridCol w="4271824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L="94305" marR="943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marL="94305" marR="9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marL="94305" marR="9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n-</a:t>
                      </a:r>
                      <a:r>
                        <a:rPr kumimoji="0" lang="en-TT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ary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 association</a:t>
                      </a:r>
                    </a:p>
                  </a:txBody>
                  <a:tcPr marL="94305" marR="9430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TT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4305" marR="9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Relationship between n (here 3) classes</a:t>
                      </a:r>
                    </a:p>
                  </a:txBody>
                  <a:tcPr marL="94305" marR="943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Association class</a:t>
                      </a:r>
                    </a:p>
                  </a:txBody>
                  <a:tcPr marL="94305" marR="9430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TT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4305" marR="9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More detailed description of an association</a:t>
                      </a:r>
                    </a:p>
                  </a:txBody>
                  <a:tcPr marL="94305" marR="943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" pitchFamily="49" charset="0"/>
                        </a:rPr>
                        <a:t>xor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 relationship</a:t>
                      </a:r>
                    </a:p>
                  </a:txBody>
                  <a:tcPr marL="94305" marR="9430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TT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4305" marR="9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 object of 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C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is in a relationship with an object of 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A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or with an object of 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B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but not with both</a:t>
                      </a:r>
                    </a:p>
                  </a:txBody>
                  <a:tcPr marL="94305" marR="943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Notation </a:t>
            </a:r>
            <a:r>
              <a:rPr lang="en-US" dirty="0" smtClean="0"/>
              <a:t>Elements </a:t>
            </a:r>
            <a:r>
              <a:rPr lang="en-US" noProof="0" dirty="0" smtClean="0"/>
              <a:t>(2/3)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81" y="1777260"/>
            <a:ext cx="1588011" cy="8138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81" y="3172208"/>
            <a:ext cx="1588011" cy="81381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81" y="4642666"/>
            <a:ext cx="1588011" cy="81381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8B6842B-68D1-436B-9D30-DAA88B1DB85F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Notation </a:t>
            </a:r>
            <a:r>
              <a:rPr lang="en-US" dirty="0" smtClean="0"/>
              <a:t>Elements </a:t>
            </a:r>
            <a:r>
              <a:rPr lang="en-US" noProof="0" dirty="0" smtClean="0"/>
              <a:t>(3/3)</a:t>
            </a:r>
          </a:p>
        </p:txBody>
      </p:sp>
      <p:graphicFrame>
        <p:nvGraphicFramePr>
          <p:cNvPr id="2711589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1783040"/>
              </p:ext>
            </p:extLst>
          </p:nvPr>
        </p:nvGraphicFramePr>
        <p:xfrm>
          <a:off x="424657" y="1193848"/>
          <a:ext cx="8294687" cy="4470305"/>
        </p:xfrm>
        <a:graphic>
          <a:graphicData uri="http://schemas.openxmlformats.org/drawingml/2006/table">
            <a:tbl>
              <a:tblPr/>
              <a:tblGrid>
                <a:gridCol w="2192848"/>
                <a:gridCol w="1959966"/>
                <a:gridCol w="4141873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L="91888" marR="9188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marL="91888" marR="9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marL="91888" marR="9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Shared aggregation</a:t>
                      </a:r>
                    </a:p>
                  </a:txBody>
                  <a:tcPr marL="91888" marR="918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TT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888" marR="9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Parts-whole relationship (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A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is part of 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B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1888" marR="9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Strong aggregation = composition</a:t>
                      </a:r>
                    </a:p>
                  </a:txBody>
                  <a:tcPr marL="91888" marR="918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TT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888" marR="9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Existence-dependent parts-whole relationship (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A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is part of 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B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1888" marR="9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Generalization</a:t>
                      </a:r>
                    </a:p>
                  </a:txBody>
                  <a:tcPr marL="91888" marR="918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TT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888" marR="9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Inheritance relationship (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A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inherits from </a:t>
                      </a:r>
                      <a:r>
                        <a:rPr kumimoji="0" lang="en-TT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B</a:t>
                      </a: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1888" marR="9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Object</a:t>
                      </a:r>
                    </a:p>
                  </a:txBody>
                  <a:tcPr marL="91888" marR="918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TT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888" marR="9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Instance of a class</a:t>
                      </a:r>
                    </a:p>
                  </a:txBody>
                  <a:tcPr marL="91888" marR="9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Link</a:t>
                      </a:r>
                    </a:p>
                  </a:txBody>
                  <a:tcPr marL="91888" marR="918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TT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888" marR="9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T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Relationship between objects</a:t>
                      </a:r>
                    </a:p>
                  </a:txBody>
                  <a:tcPr marL="91888" marR="918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38" y="2037920"/>
            <a:ext cx="1588011" cy="3383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38" y="3097708"/>
            <a:ext cx="1588011" cy="338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38" y="3798346"/>
            <a:ext cx="1588011" cy="3383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31" y="4462055"/>
            <a:ext cx="496825" cy="3383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38" y="5145729"/>
            <a:ext cx="1588011" cy="33832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8B6842B-68D1-436B-9D30-DAA88B1DB85F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Class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72228" y="3028890"/>
            <a:ext cx="15621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 dirty="0" smtClean="0">
                <a:solidFill>
                  <a:schemeClr val="tx2"/>
                </a:solidFill>
                <a:latin typeface="+mn-lt"/>
              </a:rPr>
              <a:t>Attributes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72228" y="4172117"/>
            <a:ext cx="148998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 dirty="0" err="1" smtClean="0">
                <a:solidFill>
                  <a:schemeClr val="tx2"/>
                </a:solidFill>
                <a:latin typeface="+mn-lt"/>
              </a:rPr>
              <a:t>Operations</a:t>
            </a:r>
            <a:endParaRPr lang="de-DE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972228" y="2106752"/>
            <a:ext cx="15392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000" dirty="0" smtClean="0">
                <a:solidFill>
                  <a:schemeClr val="tx2"/>
                </a:solidFill>
                <a:latin typeface="+mn-lt"/>
              </a:rPr>
              <a:t>Class </a:t>
            </a:r>
            <a:r>
              <a:rPr lang="de-AT" sz="2000" dirty="0" err="1" smtClean="0">
                <a:solidFill>
                  <a:schemeClr val="tx2"/>
                </a:solidFill>
                <a:latin typeface="+mn-lt"/>
              </a:rPr>
              <a:t>name</a:t>
            </a:r>
            <a:endParaRPr lang="de-AT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Geschweifte Klammer links 16"/>
          <p:cNvSpPr/>
          <p:nvPr/>
        </p:nvSpPr>
        <p:spPr bwMode="auto">
          <a:xfrm>
            <a:off x="2678859" y="2674682"/>
            <a:ext cx="496388" cy="113334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Geschweifte Klammer links 17"/>
          <p:cNvSpPr/>
          <p:nvPr/>
        </p:nvSpPr>
        <p:spPr bwMode="auto">
          <a:xfrm>
            <a:off x="2678859" y="3808024"/>
            <a:ext cx="496388" cy="112829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Geschweifte Klammer links 18"/>
          <p:cNvSpPr/>
          <p:nvPr/>
        </p:nvSpPr>
        <p:spPr bwMode="auto">
          <a:xfrm>
            <a:off x="2678859" y="1938931"/>
            <a:ext cx="496388" cy="73575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21" y="1921679"/>
            <a:ext cx="3236057" cy="301464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70" y="225331"/>
            <a:ext cx="753205" cy="63042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Attribute Syntax</a:t>
            </a:r>
            <a:endParaRPr lang="en-US" noProof="0" dirty="0" smtClean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324000" y="2464420"/>
            <a:ext cx="8534280" cy="3393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3" y="1130310"/>
            <a:ext cx="8465147" cy="77035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Attribute Syntax - Visibility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688512" y="2464420"/>
            <a:ext cx="6271197" cy="33934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Who is permitted to access the attribute</a:t>
            </a:r>
          </a:p>
          <a:p>
            <a:pPr lvl="1" eaLnBrk="1" hangingPunct="1">
              <a:defRPr/>
            </a:pPr>
            <a:r>
              <a:rPr lang="en-US" dirty="0" smtClean="0"/>
              <a:t>+ ... </a:t>
            </a:r>
            <a:r>
              <a:rPr lang="en-US" dirty="0"/>
              <a:t>p</a:t>
            </a:r>
            <a:r>
              <a:rPr lang="en-US" dirty="0" smtClean="0"/>
              <a:t>ublic:  everybody</a:t>
            </a:r>
          </a:p>
          <a:p>
            <a:pPr lvl="1" eaLnBrk="1" hangingPunct="1">
              <a:defRPr/>
            </a:pPr>
            <a:r>
              <a:rPr lang="en-US" dirty="0" smtClean="0"/>
              <a:t>-	 ... </a:t>
            </a:r>
            <a:r>
              <a:rPr lang="en-US" dirty="0"/>
              <a:t>p</a:t>
            </a:r>
            <a:r>
              <a:rPr lang="en-US" dirty="0" smtClean="0"/>
              <a:t>rivate: only the object itself</a:t>
            </a:r>
          </a:p>
          <a:p>
            <a:pPr lvl="1" eaLnBrk="1" hangingPunct="1">
              <a:defRPr/>
            </a:pPr>
            <a:r>
              <a:rPr lang="en-US" dirty="0" smtClean="0"/>
              <a:t># ... </a:t>
            </a:r>
            <a:r>
              <a:rPr lang="en-US" dirty="0"/>
              <a:t>p</a:t>
            </a:r>
            <a:r>
              <a:rPr lang="en-US" dirty="0" smtClean="0"/>
              <a:t>rotected: class itself and subclasses</a:t>
            </a:r>
          </a:p>
          <a:p>
            <a:pPr lvl="1" eaLnBrk="1" hangingPunct="1">
              <a:defRPr/>
            </a:pPr>
            <a:r>
              <a:rPr lang="en-US" dirty="0" smtClean="0"/>
              <a:t>~ ... </a:t>
            </a:r>
            <a:r>
              <a:rPr lang="en-US" dirty="0"/>
              <a:t>p</a:t>
            </a:r>
            <a:r>
              <a:rPr lang="en-US" dirty="0" smtClean="0"/>
              <a:t>ackage: classes that are in the same package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3" y="1130310"/>
            <a:ext cx="8465147" cy="7703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0" y="2464420"/>
            <a:ext cx="2319932" cy="166952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A27A2-62FB-48B7-A924-1BB8CC709EB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Master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G Master mit Strichen oben und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G Master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IG Master ohne Logo,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I:\folien_mit_logo0.ppt</Template>
  <TotalTime>0</TotalTime>
  <Pages>13</Pages>
  <Words>2633</Words>
  <Application>Microsoft Office PowerPoint</Application>
  <PresentationFormat>Bildschirmpräsentation (4:3)</PresentationFormat>
  <Paragraphs>669</Paragraphs>
  <Slides>64</Slides>
  <Notes>52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64</vt:i4>
      </vt:variant>
    </vt:vector>
  </HeadingPairs>
  <TitlesOfParts>
    <vt:vector size="68" baseType="lpstr">
      <vt:lpstr>BIGMaster</vt:lpstr>
      <vt:lpstr>BIG Master mit Strichen oben und unten</vt:lpstr>
      <vt:lpstr>BIG Master ohne Strich unten</vt:lpstr>
      <vt:lpstr>1_BIG Master ohne Logo, ohne Strich unten</vt:lpstr>
      <vt:lpstr>Object-Oriented Modeling</vt:lpstr>
      <vt:lpstr>PowerPoint-Präsentation</vt:lpstr>
      <vt:lpstr>Content</vt:lpstr>
      <vt:lpstr>Object</vt:lpstr>
      <vt:lpstr>Object Diagram</vt:lpstr>
      <vt:lpstr>From Object to Class</vt:lpstr>
      <vt:lpstr>Class</vt:lpstr>
      <vt:lpstr>Attribute Syntax</vt:lpstr>
      <vt:lpstr>Attribute Syntax - Visibility</vt:lpstr>
      <vt:lpstr>Attribute Syntax - Derived Attribute</vt:lpstr>
      <vt:lpstr>Attribute Syntax - Name</vt:lpstr>
      <vt:lpstr>Attribute Syntax - Type</vt:lpstr>
      <vt:lpstr>Attribute Syntax - Multiplicity</vt:lpstr>
      <vt:lpstr>Attribute Syntax – Default Value</vt:lpstr>
      <vt:lpstr>Attribute Syntax – Properties</vt:lpstr>
      <vt:lpstr>Operation Syntax - Parameters</vt:lpstr>
      <vt:lpstr>Operation Syntax - Type</vt:lpstr>
      <vt:lpstr>Class Variable and Class Operation</vt:lpstr>
      <vt:lpstr>Specification of Classes: Different Levels of Detail</vt:lpstr>
      <vt:lpstr>Association</vt:lpstr>
      <vt:lpstr>Binary Association</vt:lpstr>
      <vt:lpstr>Binary Association - Navigability</vt:lpstr>
      <vt:lpstr>Navigability – UML Standard vs. Best Practice</vt:lpstr>
      <vt:lpstr>Binary Association as Attribute</vt:lpstr>
      <vt:lpstr>Binary Association – Multiplicity and Role</vt:lpstr>
      <vt:lpstr>Binary Association – xor constraint</vt:lpstr>
      <vt:lpstr>Unary Association - Example</vt:lpstr>
      <vt:lpstr>n-ary Association (1/2)</vt:lpstr>
      <vt:lpstr>n-ary Association (2/2)</vt:lpstr>
      <vt:lpstr>Association Class</vt:lpstr>
      <vt:lpstr>Association Class</vt:lpstr>
      <vt:lpstr>Association Class vs. Regular Class</vt:lpstr>
      <vt:lpstr>Association Class – unique/non-unique (1/2)</vt:lpstr>
      <vt:lpstr>Association Class – unique/non-unique (2/2)</vt:lpstr>
      <vt:lpstr>Aggregation</vt:lpstr>
      <vt:lpstr>Shared Aggregation</vt:lpstr>
      <vt:lpstr>Composition</vt:lpstr>
      <vt:lpstr>Shared Aggregation and Composition</vt:lpstr>
      <vt:lpstr>Shared Aggregation and Composition</vt:lpstr>
      <vt:lpstr>Generalization</vt:lpstr>
      <vt:lpstr>Generalization – Abstract Class</vt:lpstr>
      <vt:lpstr>Generalization – Multiple Inheritance</vt:lpstr>
      <vt:lpstr>With and Without Generalization</vt:lpstr>
      <vt:lpstr>Creating a Class Diagram</vt:lpstr>
      <vt:lpstr>Example – University Information System</vt:lpstr>
      <vt:lpstr>Example – Step 1: Identifying Classes</vt:lpstr>
      <vt:lpstr>Example – Step 2: Identifying the Attributes</vt:lpstr>
      <vt:lpstr>Example – Step 2: Identifying Relationships (1/6)</vt:lpstr>
      <vt:lpstr>Example – Step 2: Identifying Relationships (2/6)</vt:lpstr>
      <vt:lpstr>Example – Step 2: Identifying Relationships (3/6)</vt:lpstr>
      <vt:lpstr>Example – Step 2: Identifying Relationships (4/6)</vt:lpstr>
      <vt:lpstr>Example – Step 2: Identifying Relationships (5/6)</vt:lpstr>
      <vt:lpstr>Example – Step 2: Identifying Relationships (6/6)</vt:lpstr>
      <vt:lpstr>Example – Complete Class Diagram</vt:lpstr>
      <vt:lpstr>Code Generation</vt:lpstr>
      <vt:lpstr>Code Generation – Example (1/6)</vt:lpstr>
      <vt:lpstr>Code Generation – Example (2/6)</vt:lpstr>
      <vt:lpstr>Code Generation – Example (3/6)</vt:lpstr>
      <vt:lpstr>Code Generation – Example (4/6)</vt:lpstr>
      <vt:lpstr>Code Generation – Example (5/6)</vt:lpstr>
      <vt:lpstr>Code Generation – Example (6/6)</vt:lpstr>
      <vt:lpstr>Notation Elements (1/3)</vt:lpstr>
      <vt:lpstr>Notation Elements (2/3)</vt:lpstr>
      <vt:lpstr>Notation Elements (3/3)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Modellierung</dc:title>
  <dc:creator>Tanja</dc:creator>
  <cp:lastModifiedBy>seidl</cp:lastModifiedBy>
  <cp:revision>8206390</cp:revision>
  <cp:lastPrinted>2015-01-29T09:19:09Z</cp:lastPrinted>
  <dcterms:created xsi:type="dcterms:W3CDTF">1997-04-23T08:28:30Z</dcterms:created>
  <dcterms:modified xsi:type="dcterms:W3CDTF">2015-09-20T21:29:38Z</dcterms:modified>
</cp:coreProperties>
</file>